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0.xml" ContentType="application/vnd.openxmlformats-officedocument.presentationml.slideLayout+xml"/>
  <Default Extension="bin" ContentType="application/vnd.openxmlformats-officedocument.presentationml.printerSettings"/>
  <Override PartName="/ppt/presProps.xml" ContentType="application/vnd.openxmlformats-officedocument.presentationml.presProps+xml"/>
  <Default Extension="vml" ContentType="application/vnd.openxmlformats-officedocument.vmlDrawing"/>
  <Override PartName="/ppt/presentation.xml" ContentType="application/vnd.openxmlformats-officedocument.presentationml.presentation.main+xml"/>
  <Default Extension="png" ContentType="image/png"/>
  <Override PartName="/ppt/notesSlides/notesSlide9.xml" ContentType="application/vnd.openxmlformats-officedocument.presentationml.notesSlide+xml"/>
  <Default Extension="wmf" ContentType="image/x-wmf"/>
  <Default Extension="pict" ContentType="image/pict"/>
  <Override PartName="/ppt/notesMasters/notesMaster1.xml" ContentType="application/vnd.openxmlformats-officedocument.presentationml.notesMaster+xml"/>
  <Override PartName="/ppt/notesSlides/notesSlide12.xml" ContentType="application/vnd.openxmlformats-officedocument.presentationml.notesSlide+xml"/>
  <Default Extension="pdf" ContentType="application/pdf"/>
  <Override PartName="/docProps/core.xml" ContentType="application/vnd.openxmlformats-package.core-properties+xml"/>
  <Override PartName="/ppt/slides/slide10.xml" ContentType="application/vnd.openxmlformats-officedocument.presentationml.slide+xml"/>
  <Override PartName="/ppt/slideLayouts/slideLayout1.xml" ContentType="application/vnd.openxmlformats-officedocument.presentationml.slideLayout+xml"/>
  <Override PartName="/ppt/slides/slide12.xml" ContentType="application/vnd.openxmlformats-officedocument.presentationml.slide+xml"/>
  <Override PartName="/ppt/notesSlides/notesSlide1.xml" ContentType="application/vnd.openxmlformats-officedocument.presentationml.notes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7.xml" ContentType="application/vnd.openxmlformats-officedocument.presentationml.notesSlide+xml"/>
  <Override PartName="/ppt/slides/slide4.xml" ContentType="application/vnd.openxmlformats-officedocument.presentationml.slide+xml"/>
  <Override PartName="/ppt/slideLayouts/slideLayout5.xml" ContentType="application/vnd.openxmlformats-officedocument.presentationml.slideLayout+xml"/>
  <Override PartName="/ppt/theme/theme3.xml" ContentType="application/vnd.openxmlformats-officedocument.theme+xml"/>
  <Override PartName="/ppt/notesSlides/notesSlide5.xml" ContentType="application/vnd.openxmlformats-officedocument.presentationml.notesSlide+xml"/>
  <Override PartName="/ppt/slides/slide8.xml" ContentType="application/vnd.openxmlformats-officedocument.presentationml.slide+xml"/>
  <Override PartName="/ppt/slideLayouts/slideLayout9.xml" ContentType="application/vnd.openxmlformats-officedocument.presentationml.slideLayout+xml"/>
  <Override PartName="/ppt/theme/theme1.xml" ContentType="application/vnd.openxmlformats-officedocument.theme+xml"/>
  <Override PartName="/ppt/notesSlides/notesSlide3.xml" ContentType="application/vnd.openxmlformats-officedocument.presentationml.notesSlide+xml"/>
  <Override PartName="/ppt/slides/slide2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0.xml" ContentType="application/vnd.openxmlformats-officedocument.presentationml.notesSlide+xml"/>
  <Override PartName="/ppt/slideMasters/slideMaster1.xml" ContentType="application/vnd.openxmlformats-officedocument.presentationml.slideMaster+xml"/>
  <Default Extension="xml" ContentType="application/xml"/>
  <Override PartName="/ppt/handoutMasters/handoutMaster1.xml" ContentType="application/vnd.openxmlformats-officedocument.presentationml.handoutMaster+xml"/>
  <Default Extension="jpeg" ContentType="image/jpeg"/>
  <Default Extension="rels" ContentType="application/vnd.openxmlformats-package.relationships+xml"/>
  <Override PartName="/ppt/viewProps.xml" ContentType="application/vnd.openxmlformats-officedocument.presentationml.viewProps+xml"/>
  <Override PartName="/ppt/notesSlides/notesSlide11.xml" ContentType="application/vnd.openxmlformats-officedocument.presentationml.notesSlide+xml"/>
  <Override PartName="/ppt/notesSlides/notesSlide8.xml" ContentType="application/vnd.openxmlformats-officedocument.presentationml.notesSlide+xml"/>
  <Default Extension="doc" ContentType="application/msword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1.xml" ContentType="application/vnd.openxmlformats-officedocument.presentationml.slide+xml"/>
  <Override PartName="/ppt/slides/slide3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6.xml" ContentType="application/vnd.openxmlformats-officedocument.presentationml.notesSlide+xml"/>
  <Override PartName="/ppt/slides/slide9.xml" ContentType="application/vnd.openxmlformats-officedocument.presentationml.slide+xml"/>
  <Override PartName="/ppt/notesSlides/notesSlide4.xml" ContentType="application/vnd.openxmlformats-officedocument.presentationml.notesSlide+xml"/>
  <Override PartName="/ppt/slides/slide7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Layouts/slideLayout2.xml" ContentType="application/vnd.openxmlformats-officedocument.presentationml.slideLayout+xml"/>
  <Override PartName="/ppt/tableStyles.xml" ContentType="application/vnd.openxmlformats-officedocument.presentationml.tableStyl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aveSubsetFonts="1" autoCompressPictures="0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335" r:id="rId2"/>
    <p:sldId id="341" r:id="rId3"/>
    <p:sldId id="342" r:id="rId4"/>
    <p:sldId id="317" r:id="rId5"/>
    <p:sldId id="281" r:id="rId6"/>
    <p:sldId id="345" r:id="rId7"/>
    <p:sldId id="346" r:id="rId8"/>
    <p:sldId id="329" r:id="rId9"/>
    <p:sldId id="331" r:id="rId10"/>
    <p:sldId id="333" r:id="rId11"/>
    <p:sldId id="334" r:id="rId12"/>
    <p:sldId id="338" r:id="rId13"/>
  </p:sldIdLst>
  <p:sldSz cx="9906000" cy="6858000" type="A4"/>
  <p:notesSz cx="9144000" cy="6858000"/>
  <p:defaultTextStyle>
    <a:defPPr>
      <a:defRPr lang="ja-JP"/>
    </a:defPPr>
    <a:lvl1pPr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Arial" pitchFamily="-112" charset="0"/>
        <a:ea typeface="ＭＳ Ｐゴシック" pitchFamily="-112" charset="-128"/>
        <a:cs typeface="ＭＳ Ｐゴシック" pitchFamily="-112" charset="-128"/>
      </a:defRPr>
    </a:lvl1pPr>
    <a:lvl2pPr marL="4572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Arial" pitchFamily="-112" charset="0"/>
        <a:ea typeface="ＭＳ Ｐゴシック" pitchFamily="-112" charset="-128"/>
        <a:cs typeface="ＭＳ Ｐゴシック" pitchFamily="-112" charset="-128"/>
      </a:defRPr>
    </a:lvl2pPr>
    <a:lvl3pPr marL="9144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Arial" pitchFamily="-112" charset="0"/>
        <a:ea typeface="ＭＳ Ｐゴシック" pitchFamily="-112" charset="-128"/>
        <a:cs typeface="ＭＳ Ｐゴシック" pitchFamily="-112" charset="-128"/>
      </a:defRPr>
    </a:lvl3pPr>
    <a:lvl4pPr marL="13716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Arial" pitchFamily="-112" charset="0"/>
        <a:ea typeface="ＭＳ Ｐゴシック" pitchFamily="-112" charset="-128"/>
        <a:cs typeface="ＭＳ Ｐゴシック" pitchFamily="-112" charset="-128"/>
      </a:defRPr>
    </a:lvl4pPr>
    <a:lvl5pPr marL="18288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Arial" pitchFamily="-112" charset="0"/>
        <a:ea typeface="ＭＳ Ｐゴシック" pitchFamily="-112" charset="-128"/>
        <a:cs typeface="ＭＳ Ｐゴシック" pitchFamily="-112" charset="-128"/>
      </a:defRPr>
    </a:lvl5pPr>
    <a:lvl6pPr marL="2286000" algn="l" defTabSz="457200" rtl="0" eaLnBrk="1" latinLnBrk="0" hangingPunct="1">
      <a:defRPr kumimoji="1" sz="2400" kern="1200">
        <a:solidFill>
          <a:schemeClr val="tx1"/>
        </a:solidFill>
        <a:latin typeface="Arial" pitchFamily="-112" charset="0"/>
        <a:ea typeface="ＭＳ Ｐゴシック" pitchFamily="-112" charset="-128"/>
        <a:cs typeface="ＭＳ Ｐゴシック" pitchFamily="-112" charset="-128"/>
      </a:defRPr>
    </a:lvl6pPr>
    <a:lvl7pPr marL="2743200" algn="l" defTabSz="457200" rtl="0" eaLnBrk="1" latinLnBrk="0" hangingPunct="1">
      <a:defRPr kumimoji="1" sz="2400" kern="1200">
        <a:solidFill>
          <a:schemeClr val="tx1"/>
        </a:solidFill>
        <a:latin typeface="Arial" pitchFamily="-112" charset="0"/>
        <a:ea typeface="ＭＳ Ｐゴシック" pitchFamily="-112" charset="-128"/>
        <a:cs typeface="ＭＳ Ｐゴシック" pitchFamily="-112" charset="-128"/>
      </a:defRPr>
    </a:lvl7pPr>
    <a:lvl8pPr marL="3200400" algn="l" defTabSz="457200" rtl="0" eaLnBrk="1" latinLnBrk="0" hangingPunct="1">
      <a:defRPr kumimoji="1" sz="2400" kern="1200">
        <a:solidFill>
          <a:schemeClr val="tx1"/>
        </a:solidFill>
        <a:latin typeface="Arial" pitchFamily="-112" charset="0"/>
        <a:ea typeface="ＭＳ Ｐゴシック" pitchFamily="-112" charset="-128"/>
        <a:cs typeface="ＭＳ Ｐゴシック" pitchFamily="-112" charset="-128"/>
      </a:defRPr>
    </a:lvl8pPr>
    <a:lvl9pPr marL="3657600" algn="l" defTabSz="457200" rtl="0" eaLnBrk="1" latinLnBrk="0" hangingPunct="1">
      <a:defRPr kumimoji="1" sz="2400" kern="1200">
        <a:solidFill>
          <a:schemeClr val="tx1"/>
        </a:solidFill>
        <a:latin typeface="Arial" pitchFamily="-112" charset="0"/>
        <a:ea typeface="ＭＳ Ｐゴシック" pitchFamily="-112" charset="-128"/>
        <a:cs typeface="ＭＳ Ｐゴシック" pitchFamily="-112" charset="-128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lrMru>
    <a:srgbClr val="C2C357"/>
    <a:srgbClr val="2AAE2B"/>
    <a:srgbClr val="DD07BD"/>
    <a:srgbClr val="C209B3"/>
    <a:srgbClr val="D2061C"/>
    <a:srgbClr val="740208"/>
    <a:srgbClr val="5D2900"/>
    <a:srgbClr val="763703"/>
    <a:srgbClr val="0819C2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normalViewPr showOutlineIcons="0" horzBarState="maximized">
    <p:restoredLeft sz="9876" autoAdjust="0"/>
    <p:restoredTop sz="90929"/>
  </p:normalViewPr>
  <p:slideViewPr>
    <p:cSldViewPr>
      <p:cViewPr varScale="1">
        <p:scale>
          <a:sx n="125" d="100"/>
          <a:sy n="125" d="100"/>
        </p:scale>
        <p:origin x="-384" y="-120"/>
      </p:cViewPr>
      <p:guideLst>
        <p:guide orient="horz" pos="2160"/>
        <p:guide pos="31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9" Type="http://schemas.openxmlformats.org/officeDocument/2006/relationships/theme" Target="theme/theme1.xml"/><Relationship Id="rId2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handoutMaster" Target="handoutMasters/handoutMaster1.xml"/><Relationship Id="rId16" Type="http://schemas.openxmlformats.org/officeDocument/2006/relationships/printerSettings" Target="printerSettings/printerSettings1.bin"/><Relationship Id="rId17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8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pict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962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 altLang="ja-JP"/>
          </a:p>
        </p:txBody>
      </p:sp>
      <p:sp>
        <p:nvSpPr>
          <p:cNvPr id="12083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181600" y="0"/>
            <a:ext cx="3962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 altLang="ja-JP"/>
          </a:p>
        </p:txBody>
      </p:sp>
      <p:sp>
        <p:nvSpPr>
          <p:cNvPr id="12083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6515100"/>
            <a:ext cx="3962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 altLang="ja-JP"/>
          </a:p>
        </p:txBody>
      </p:sp>
      <p:sp>
        <p:nvSpPr>
          <p:cNvPr id="12083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181600" y="6515100"/>
            <a:ext cx="3962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5CFEE015-A167-B240-9B4C-F9827BDF02FC}" type="slidenum">
              <a:rPr lang="en-US" altLang="ja-JP"/>
              <a:pPr/>
              <a:t>‹#›</a:t>
            </a:fld>
            <a:endParaRPr lang="en-US" altLang="ja-JP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962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 altLang="ja-JP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181600" y="0"/>
            <a:ext cx="3962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 altLang="ja-JP"/>
          </a:p>
        </p:txBody>
      </p:sp>
      <p:sp>
        <p:nvSpPr>
          <p:cNvPr id="41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714625" y="514350"/>
            <a:ext cx="3714750" cy="25717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219200" y="3257550"/>
            <a:ext cx="6705600" cy="3086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/>
              <a:t>マスタ</a:t>
            </a:r>
            <a:r>
              <a:rPr lang="en-US" altLang="ja-JP"/>
              <a:t> </a:t>
            </a:r>
            <a:r>
              <a:rPr lang="ja-JP" altLang="en-US"/>
              <a:t>テキストの書式設定</a:t>
            </a:r>
            <a:endParaRPr lang="en-US" altLang="ja-JP"/>
          </a:p>
          <a:p>
            <a:pPr lvl="1"/>
            <a:r>
              <a:rPr lang="ja-JP" altLang="en-US"/>
              <a:t>第</a:t>
            </a:r>
            <a:r>
              <a:rPr lang="en-US" altLang="ja-JP"/>
              <a:t> 2 </a:t>
            </a:r>
            <a:r>
              <a:rPr lang="ja-JP" altLang="en-US"/>
              <a:t>レベル</a:t>
            </a:r>
            <a:endParaRPr lang="en-US" altLang="ja-JP"/>
          </a:p>
          <a:p>
            <a:pPr lvl="2"/>
            <a:r>
              <a:rPr lang="ja-JP" altLang="en-US"/>
              <a:t>第</a:t>
            </a:r>
            <a:r>
              <a:rPr lang="en-US" altLang="ja-JP"/>
              <a:t> 3 </a:t>
            </a:r>
            <a:r>
              <a:rPr lang="ja-JP" altLang="en-US"/>
              <a:t>レベル</a:t>
            </a:r>
            <a:endParaRPr lang="en-US" altLang="ja-JP"/>
          </a:p>
          <a:p>
            <a:pPr lvl="3"/>
            <a:r>
              <a:rPr lang="ja-JP" altLang="en-US"/>
              <a:t>第</a:t>
            </a:r>
            <a:r>
              <a:rPr lang="en-US" altLang="ja-JP"/>
              <a:t> 4 </a:t>
            </a:r>
            <a:r>
              <a:rPr lang="ja-JP" altLang="en-US"/>
              <a:t>レベル</a:t>
            </a:r>
            <a:endParaRPr lang="en-US" altLang="ja-JP"/>
          </a:p>
          <a:p>
            <a:pPr lvl="4"/>
            <a:r>
              <a:rPr lang="ja-JP" altLang="en-US"/>
              <a:t>第</a:t>
            </a:r>
            <a:r>
              <a:rPr lang="en-US" altLang="ja-JP"/>
              <a:t> 5 </a:t>
            </a:r>
            <a:r>
              <a:rPr lang="ja-JP" altLang="en-US"/>
              <a:t>レベル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6515100"/>
            <a:ext cx="3962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 altLang="ja-JP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181600" y="6515100"/>
            <a:ext cx="3962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6626F707-DAB9-894D-9EC2-9B29EE9ABDE8}" type="slidenum">
              <a:rPr lang="en-US" altLang="ja-JP"/>
              <a:pPr/>
              <a:t>‹#›</a:t>
            </a:fld>
            <a:endParaRPr lang="en-US" altLang="ja-JP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itchFamily="-112" charset="0"/>
        <a:ea typeface="ＭＳ Ｐゴシック" pitchFamily="-112" charset="-128"/>
        <a:cs typeface="ＭＳ Ｐゴシック" pitchFamily="-112" charset="-128"/>
      </a:defRPr>
    </a:lvl1pPr>
    <a:lvl2pPr marL="4572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itchFamily="-112" charset="0"/>
        <a:ea typeface="ＭＳ Ｐゴシック" pitchFamily="-112" charset="-128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itchFamily="-112" charset="0"/>
        <a:ea typeface="ＭＳ Ｐゴシック" pitchFamily="-112" charset="-128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itchFamily="-112" charset="0"/>
        <a:ea typeface="ＭＳ Ｐゴシック" pitchFamily="-112" charset="-128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itchFamily="-112" charset="0"/>
        <a:ea typeface="ＭＳ Ｐゴシック" pitchFamily="-112" charset="-128"/>
        <a:cs typeface="+mn-cs"/>
      </a:defRPr>
    </a:lvl5pPr>
    <a:lvl6pPr marL="22860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35650FB-B93D-0B41-A67F-BB6D01E87A56}" type="slidenum">
              <a:rPr lang="en-US" altLang="ja-JP"/>
              <a:pPr/>
              <a:t>1</a:t>
            </a:fld>
            <a:endParaRPr lang="en-US" altLang="ja-JP"/>
          </a:p>
        </p:txBody>
      </p:sp>
      <p:sp>
        <p:nvSpPr>
          <p:cNvPr id="180226" name="Rectangle 1026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2714625" y="514350"/>
            <a:ext cx="3714750" cy="25717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0227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19200" y="3257550"/>
            <a:ext cx="6705600" cy="30861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ja-JP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F10AC99-9191-E942-8C22-707C5E62548C}" type="slidenum">
              <a:rPr lang="en-US" altLang="ja-JP"/>
              <a:pPr/>
              <a:t>10</a:t>
            </a:fld>
            <a:endParaRPr lang="en-US" altLang="ja-JP"/>
          </a:p>
        </p:txBody>
      </p:sp>
      <p:sp>
        <p:nvSpPr>
          <p:cNvPr id="1761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2714625" y="514350"/>
            <a:ext cx="3714750" cy="25717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613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3257550"/>
            <a:ext cx="7315200" cy="30861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ja-JP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FEF1C62-3E5B-6F4D-B0C7-8A697E161FC4}" type="slidenum">
              <a:rPr lang="en-US" altLang="ja-JP"/>
              <a:pPr/>
              <a:t>11</a:t>
            </a:fld>
            <a:endParaRPr lang="en-US" altLang="ja-JP"/>
          </a:p>
        </p:txBody>
      </p:sp>
      <p:sp>
        <p:nvSpPr>
          <p:cNvPr id="1781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2714625" y="514350"/>
            <a:ext cx="3714750" cy="25717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817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3257550"/>
            <a:ext cx="7315200" cy="30861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ja-JP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28E46EB-1DED-CA42-A05D-FAB9A8AF6B5D}" type="slidenum">
              <a:rPr lang="en-US" altLang="ja-JP"/>
              <a:pPr/>
              <a:t>12</a:t>
            </a:fld>
            <a:endParaRPr lang="en-US" altLang="ja-JP"/>
          </a:p>
        </p:txBody>
      </p:sp>
      <p:sp>
        <p:nvSpPr>
          <p:cNvPr id="19046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2714625" y="514350"/>
            <a:ext cx="3714750" cy="25717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9046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19200" y="3257550"/>
            <a:ext cx="6705600" cy="30861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ja-JP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031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4FCE948-58E0-4145-AE54-F1D85809C6BE}" type="slidenum">
              <a:rPr lang="en-US" altLang="ja-JP"/>
              <a:pPr/>
              <a:t>2</a:t>
            </a:fld>
            <a:endParaRPr lang="en-US" altLang="ja-JP"/>
          </a:p>
        </p:txBody>
      </p:sp>
      <p:sp>
        <p:nvSpPr>
          <p:cNvPr id="122882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19200" y="3257550"/>
            <a:ext cx="6705600" cy="3086100"/>
          </a:xfrm>
          <a:prstGeom prst="rect">
            <a:avLst/>
          </a:prstGeom>
          <a:noFill/>
          <a:ln w="12700">
            <a:miter lim="800000"/>
            <a:headEnd/>
            <a:tailEnd/>
          </a:ln>
        </p:spPr>
        <p:txBody>
          <a:bodyPr lIns="90487" tIns="44450" rIns="90487" bIns="44450">
            <a:prstTxWarp prst="textNoShape">
              <a:avLst/>
            </a:prstTxWarp>
          </a:bodyPr>
          <a:lstStyle/>
          <a:p>
            <a:pPr marL="228600" indent="-228600"/>
            <a:endParaRPr lang="ja-JP" sz="600"/>
          </a:p>
        </p:txBody>
      </p:sp>
      <p:sp>
        <p:nvSpPr>
          <p:cNvPr id="122883" name="Rectangle 3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2720975" y="519113"/>
            <a:ext cx="3702050" cy="2562225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800000"/>
            <a:headEnd/>
            <a:tailEnd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B329F00-917E-AC42-994D-7456A1334BD3}" type="slidenum">
              <a:rPr lang="en-US" altLang="ja-JP"/>
              <a:pPr/>
              <a:t>3</a:t>
            </a:fld>
            <a:endParaRPr lang="en-US" altLang="ja-JP"/>
          </a:p>
        </p:txBody>
      </p:sp>
      <p:sp>
        <p:nvSpPr>
          <p:cNvPr id="6656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2716213" y="514350"/>
            <a:ext cx="3714750" cy="25717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656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19200" y="3257550"/>
            <a:ext cx="6705600" cy="30861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ja-JP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EACD219-4173-D447-9D9F-6DDBFC2CB555}" type="slidenum">
              <a:rPr lang="en-US" altLang="ja-JP"/>
              <a:pPr/>
              <a:t>4</a:t>
            </a:fld>
            <a:endParaRPr lang="en-US" altLang="ja-JP"/>
          </a:p>
        </p:txBody>
      </p:sp>
      <p:sp>
        <p:nvSpPr>
          <p:cNvPr id="13312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2714625" y="514350"/>
            <a:ext cx="3714750" cy="25717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312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19200" y="3257550"/>
            <a:ext cx="6705600" cy="30861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ja-JP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4C6D81A-5952-8C40-A11F-263F19A5FB93}" type="slidenum">
              <a:rPr lang="en-US" altLang="ja-JP"/>
              <a:pPr/>
              <a:t>5</a:t>
            </a:fld>
            <a:endParaRPr lang="en-US" altLang="ja-JP"/>
          </a:p>
        </p:txBody>
      </p:sp>
      <p:sp>
        <p:nvSpPr>
          <p:cNvPr id="583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ja-JP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AF82B8C-CEC8-F848-A3D8-E1DC213C7A5D}" type="slidenum">
              <a:rPr lang="en-US" altLang="ja-JP"/>
              <a:pPr/>
              <a:t>6</a:t>
            </a:fld>
            <a:endParaRPr lang="en-US" altLang="ja-JP"/>
          </a:p>
        </p:txBody>
      </p:sp>
      <p:sp>
        <p:nvSpPr>
          <p:cNvPr id="192514" name="Rectangle 1026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2714625" y="514350"/>
            <a:ext cx="3714750" cy="25717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92515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19200" y="3257550"/>
            <a:ext cx="6705600" cy="30861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ja-JP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6BB068B-5605-2644-9DC1-37C1B3DDDDF3}" type="slidenum">
              <a:rPr lang="en-US" altLang="ja-JP"/>
              <a:pPr/>
              <a:t>7</a:t>
            </a:fld>
            <a:endParaRPr lang="en-US" altLang="ja-JP"/>
          </a:p>
        </p:txBody>
      </p:sp>
      <p:sp>
        <p:nvSpPr>
          <p:cNvPr id="194562" name="Rectangle 1026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2714625" y="514350"/>
            <a:ext cx="3714750" cy="25717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9456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19200" y="3257550"/>
            <a:ext cx="6705600" cy="30861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ja-JP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31E89B4-1602-3A4E-B8BC-CB036A5C9741}" type="slidenum">
              <a:rPr lang="en-US" altLang="ja-JP"/>
              <a:pPr/>
              <a:t>8</a:t>
            </a:fld>
            <a:endParaRPr lang="en-US" altLang="ja-JP"/>
          </a:p>
        </p:txBody>
      </p:sp>
      <p:sp>
        <p:nvSpPr>
          <p:cNvPr id="1832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32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ja-JP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C509D03-5292-734D-B41A-74180B9D2C12}" type="slidenum">
              <a:rPr lang="en-US" altLang="ja-JP"/>
              <a:pPr/>
              <a:t>9</a:t>
            </a:fld>
            <a:endParaRPr lang="en-US" altLang="ja-JP"/>
          </a:p>
        </p:txBody>
      </p:sp>
      <p:sp>
        <p:nvSpPr>
          <p:cNvPr id="1843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ja-JP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742950" y="2130425"/>
            <a:ext cx="8420100" cy="1470025"/>
          </a:xfrm>
        </p:spPr>
        <p:txBody>
          <a:bodyPr/>
          <a:lstStyle/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ja-JP" altLang="en-US" smtClean="0"/>
              <a:t>マスタ サブタイトルの書式設定</a:t>
            </a:r>
            <a:endParaRPr lang="ja-JP" altLang="en-US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D49C2A2E-25BA-D245-B58D-F722FD414843}" type="slidenum">
              <a:rPr lang="en-US" altLang="ja-JP"/>
              <a:pPr/>
              <a:t>‹#›</a:t>
            </a:fld>
            <a:endParaRPr lang="en-US" altLang="ja-JP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329937B2-1BDA-6C4A-BBF5-1D8DA8F23329}" type="slidenum">
              <a:rPr lang="en-US" altLang="ja-JP"/>
              <a:pPr/>
              <a:t>‹#›</a:t>
            </a:fld>
            <a:endParaRPr lang="en-US" altLang="ja-JP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縦書きタイトル/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7058025" y="609600"/>
            <a:ext cx="2105025" cy="5486400"/>
          </a:xfrm>
        </p:spPr>
        <p:txBody>
          <a:bodyPr vert="eaVert"/>
          <a:lstStyle/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>
          <a:xfrm>
            <a:off x="742950" y="609600"/>
            <a:ext cx="6162675" cy="5486400"/>
          </a:xfrm>
        </p:spPr>
        <p:txBody>
          <a:bodyPr vert="eaVert"/>
          <a:lstStyle/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7E256D9B-6226-5145-9E3B-6528AD574971}" type="slidenum">
              <a:rPr lang="en-US" altLang="ja-JP"/>
              <a:pPr/>
              <a:t>‹#›</a:t>
            </a:fld>
            <a:endParaRPr lang="en-US" altLang="ja-JP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5F623CE9-501B-004C-9E56-F0508C807307}" type="slidenum">
              <a:rPr lang="en-US" altLang="ja-JP"/>
              <a:pPr/>
              <a:t>‹#›</a:t>
            </a:fld>
            <a:endParaRPr lang="en-US" altLang="ja-JP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セクション ヘッダ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82638" y="4406900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782638" y="2906713"/>
            <a:ext cx="84201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DBF6769E-C414-094E-9634-1CBC6C6A1110}" type="slidenum">
              <a:rPr lang="en-US" altLang="ja-JP"/>
              <a:pPr/>
              <a:t>‹#›</a:t>
            </a:fld>
            <a:endParaRPr lang="en-US" altLang="ja-JP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コンテンツ プレースホルダ 2"/>
          <p:cNvSpPr>
            <a:spLocks noGrp="1"/>
          </p:cNvSpPr>
          <p:nvPr>
            <p:ph sz="half" idx="1"/>
          </p:nvPr>
        </p:nvSpPr>
        <p:spPr>
          <a:xfrm>
            <a:off x="742950" y="1981200"/>
            <a:ext cx="413385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5029200" y="1981200"/>
            <a:ext cx="413385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5" name="日付プレースホル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7" name="スライド番号プレースホル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74EEA312-57C9-4D4C-A1C7-FF673A21F88D}" type="slidenum">
              <a:rPr lang="en-US" altLang="ja-JP"/>
              <a:pPr/>
              <a:t>‹#›</a:t>
            </a:fld>
            <a:endParaRPr lang="en-US" altLang="ja-JP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73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73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5" name="テキスト プレースホルダ 4"/>
          <p:cNvSpPr>
            <a:spLocks noGrp="1"/>
          </p:cNvSpPr>
          <p:nvPr>
            <p:ph type="body" sz="quarter" idx="3"/>
          </p:nvPr>
        </p:nvSpPr>
        <p:spPr>
          <a:xfrm>
            <a:off x="5032375" y="1535113"/>
            <a:ext cx="437832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</p:txBody>
      </p:sp>
      <p:sp>
        <p:nvSpPr>
          <p:cNvPr id="6" name="コンテンツ プレースホルダ 5"/>
          <p:cNvSpPr>
            <a:spLocks noGrp="1"/>
          </p:cNvSpPr>
          <p:nvPr>
            <p:ph sz="quarter" idx="4"/>
          </p:nvPr>
        </p:nvSpPr>
        <p:spPr>
          <a:xfrm>
            <a:off x="5032375" y="2174875"/>
            <a:ext cx="437832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7" name="日付プレースホルダ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8" name="フッター プレースホルダ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9" name="スライド番号プレースホル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050271EA-6EF2-5845-80A7-272D0F1940E8}" type="slidenum">
              <a:rPr lang="en-US" altLang="ja-JP"/>
              <a:pPr/>
              <a:t>‹#›</a:t>
            </a:fld>
            <a:endParaRPr lang="en-US" altLang="ja-JP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日付プレースホル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4" name="フッター プレースホル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5" name="スライド番号プレースホル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78C90435-57C6-9A47-B9F8-419BE5A4E334}" type="slidenum">
              <a:rPr lang="en-US" altLang="ja-JP"/>
              <a:pPr/>
              <a:t>‹#›</a:t>
            </a:fld>
            <a:endParaRPr lang="en-US" altLang="ja-JP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3" name="フッター プレースホル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4" name="スライド番号プレースホル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C8DF2D48-D82B-A245-B7B1-6EC2603B62D2}" type="slidenum">
              <a:rPr lang="en-US" altLang="ja-JP"/>
              <a:pPr/>
              <a:t>‹#›</a:t>
            </a:fld>
            <a:endParaRPr lang="en-US" altLang="ja-JP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138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>
          <a:xfrm>
            <a:off x="3873500" y="273050"/>
            <a:ext cx="553720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495300" y="1435100"/>
            <a:ext cx="3259138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</p:txBody>
      </p:sp>
      <p:sp>
        <p:nvSpPr>
          <p:cNvPr id="5" name="日付プレースホル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7" name="スライド番号プレースホル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24EBE3D4-E389-2541-A6B5-8C96A9B9AF99}" type="slidenum">
              <a:rPr lang="en-US" altLang="ja-JP"/>
              <a:pPr/>
              <a:t>‹#›</a:t>
            </a:fld>
            <a:endParaRPr lang="en-US" altLang="ja-JP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タイトルと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941513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図プレースホルダ 2"/>
          <p:cNvSpPr>
            <a:spLocks noGrp="1"/>
          </p:cNvSpPr>
          <p:nvPr>
            <p:ph type="pic" idx="1"/>
          </p:nvPr>
        </p:nvSpPr>
        <p:spPr>
          <a:xfrm>
            <a:off x="1941513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ja-JP" altLang="en-US"/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1941513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</p:txBody>
      </p:sp>
      <p:sp>
        <p:nvSpPr>
          <p:cNvPr id="5" name="日付プレースホル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7" name="スライド番号プレースホル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7891E919-28A6-EA4F-970D-08AF687F93D3}" type="slidenum">
              <a:rPr lang="en-US" altLang="ja-JP"/>
              <a:pPr/>
              <a:t>‹#›</a:t>
            </a:fld>
            <a:endParaRPr lang="en-US" altLang="ja-JP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742950" y="609600"/>
            <a:ext cx="84201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/>
              <a:t>マスタ</a:t>
            </a:r>
            <a:r>
              <a:rPr lang="en-US" altLang="ja-JP"/>
              <a:t> </a:t>
            </a:r>
            <a:r>
              <a:rPr lang="ja-JP" altLang="en-US"/>
              <a:t>タイトルの書式設定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42950" y="1981200"/>
            <a:ext cx="84201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/>
              <a:t>マスタ</a:t>
            </a:r>
            <a:r>
              <a:rPr lang="en-US" altLang="ja-JP"/>
              <a:t> </a:t>
            </a:r>
            <a:r>
              <a:rPr lang="ja-JP" altLang="en-US"/>
              <a:t>テキストの書式設定</a:t>
            </a:r>
            <a:endParaRPr lang="en-US" altLang="ja-JP"/>
          </a:p>
          <a:p>
            <a:pPr lvl="1"/>
            <a:r>
              <a:rPr lang="ja-JP" altLang="en-US"/>
              <a:t>第</a:t>
            </a:r>
            <a:r>
              <a:rPr lang="en-US" altLang="ja-JP"/>
              <a:t> 2 </a:t>
            </a:r>
            <a:r>
              <a:rPr lang="ja-JP" altLang="en-US"/>
              <a:t>レベル</a:t>
            </a:r>
            <a:endParaRPr lang="en-US" altLang="ja-JP"/>
          </a:p>
          <a:p>
            <a:pPr lvl="2"/>
            <a:r>
              <a:rPr lang="ja-JP" altLang="en-US"/>
              <a:t>第</a:t>
            </a:r>
            <a:r>
              <a:rPr lang="en-US" altLang="ja-JP"/>
              <a:t> 3 </a:t>
            </a:r>
            <a:r>
              <a:rPr lang="ja-JP" altLang="en-US"/>
              <a:t>レベル</a:t>
            </a:r>
            <a:endParaRPr lang="en-US" altLang="ja-JP"/>
          </a:p>
          <a:p>
            <a:pPr lvl="3"/>
            <a:r>
              <a:rPr lang="ja-JP" altLang="en-US"/>
              <a:t>第</a:t>
            </a:r>
            <a:r>
              <a:rPr lang="en-US" altLang="ja-JP"/>
              <a:t> 4 </a:t>
            </a:r>
            <a:r>
              <a:rPr lang="ja-JP" altLang="en-US"/>
              <a:t>レベル</a:t>
            </a:r>
            <a:endParaRPr lang="en-US" altLang="ja-JP"/>
          </a:p>
          <a:p>
            <a:pPr lvl="4"/>
            <a:r>
              <a:rPr lang="ja-JP" altLang="en-US"/>
              <a:t>第</a:t>
            </a:r>
            <a:r>
              <a:rPr lang="en-US" altLang="ja-JP"/>
              <a:t> 5 </a:t>
            </a:r>
            <a:r>
              <a:rPr lang="ja-JP" altLang="en-US"/>
              <a:t>レベル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42950" y="6248400"/>
            <a:ext cx="20637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endParaRPr lang="en-US" altLang="ja-JP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384550" y="6248400"/>
            <a:ext cx="31369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en-US" altLang="ja-JP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99300" y="6248400"/>
            <a:ext cx="20637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CCBE7369-93DF-E44C-8F60-3ADCE42E13FE}" type="slidenum">
              <a:rPr lang="en-US" altLang="ja-JP"/>
              <a:pPr/>
              <a:t>‹#›</a:t>
            </a:fld>
            <a:endParaRPr lang="en-US" altLang="ja-JP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-112" charset="0"/>
          <a:ea typeface="ＭＳ Ｐゴシック" pitchFamily="-112" charset="-128"/>
          <a:cs typeface="ＭＳ Ｐゴシック" pitchFamily="-112" charset="-128"/>
        </a:defRPr>
      </a:lvl2pPr>
      <a:lvl3pPr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-112" charset="0"/>
          <a:ea typeface="ＭＳ Ｐゴシック" pitchFamily="-112" charset="-128"/>
          <a:cs typeface="ＭＳ Ｐゴシック" pitchFamily="-112" charset="-128"/>
        </a:defRPr>
      </a:lvl3pPr>
      <a:lvl4pPr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-112" charset="0"/>
          <a:ea typeface="ＭＳ Ｐゴシック" pitchFamily="-112" charset="-128"/>
          <a:cs typeface="ＭＳ Ｐゴシック" pitchFamily="-112" charset="-128"/>
        </a:defRPr>
      </a:lvl4pPr>
      <a:lvl5pPr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-112" charset="0"/>
          <a:ea typeface="ＭＳ Ｐゴシック" pitchFamily="-112" charset="-128"/>
          <a:cs typeface="ＭＳ Ｐゴシック" pitchFamily="-112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-112" charset="0"/>
          <a:ea typeface="ＭＳ Ｐゴシック" pitchFamily="-112" charset="-128"/>
          <a:cs typeface="ＭＳ Ｐゴシック" pitchFamily="-112" charset="-128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-112" charset="0"/>
          <a:ea typeface="ＭＳ Ｐゴシック" pitchFamily="-112" charset="-128"/>
          <a:cs typeface="ＭＳ Ｐゴシック" pitchFamily="-112" charset="-128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-112" charset="0"/>
          <a:ea typeface="ＭＳ Ｐゴシック" pitchFamily="-112" charset="-128"/>
          <a:cs typeface="ＭＳ Ｐゴシック" pitchFamily="-112" charset="-128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-112" charset="0"/>
          <a:ea typeface="ＭＳ Ｐゴシック" pitchFamily="-112" charset="-128"/>
          <a:cs typeface="ＭＳ Ｐゴシック" pitchFamily="-112" charset="-128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ja-JP"/>
      </a:defPPr>
      <a:lvl1pPr marL="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8.png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8.jpeg"/><Relationship Id="rId12" Type="http://schemas.openxmlformats.org/officeDocument/2006/relationships/image" Target="../media/image39.png"/><Relationship Id="rId13" Type="http://schemas.openxmlformats.org/officeDocument/2006/relationships/image" Target="../media/image40.png"/><Relationship Id="rId14" Type="http://schemas.openxmlformats.org/officeDocument/2006/relationships/image" Target="../media/image41.png"/><Relationship Id="rId15" Type="http://schemas.openxmlformats.org/officeDocument/2006/relationships/image" Target="../media/image42.jpe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0.jpeg"/><Relationship Id="rId4" Type="http://schemas.openxmlformats.org/officeDocument/2006/relationships/image" Target="../media/image31.jpeg"/><Relationship Id="rId5" Type="http://schemas.openxmlformats.org/officeDocument/2006/relationships/image" Target="../media/image32.jpeg"/><Relationship Id="rId6" Type="http://schemas.openxmlformats.org/officeDocument/2006/relationships/image" Target="../media/image33.jpeg"/><Relationship Id="rId7" Type="http://schemas.openxmlformats.org/officeDocument/2006/relationships/image" Target="../media/image34.jpeg"/><Relationship Id="rId8" Type="http://schemas.openxmlformats.org/officeDocument/2006/relationships/image" Target="../media/image35.jpeg"/><Relationship Id="rId9" Type="http://schemas.openxmlformats.org/officeDocument/2006/relationships/image" Target="../media/image36.png"/><Relationship Id="rId10" Type="http://schemas.openxmlformats.org/officeDocument/2006/relationships/image" Target="../media/image37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Relationship Id="rId4" Type="http://schemas.openxmlformats.org/officeDocument/2006/relationships/image" Target="../media/image44.png"/><Relationship Id="rId5" Type="http://schemas.openxmlformats.org/officeDocument/2006/relationships/image" Target="../media/image45.png"/><Relationship Id="rId6" Type="http://schemas.openxmlformats.org/officeDocument/2006/relationships/oleObject" Target="../embeddings/Microsoft_Word_97_-_2004___1.doc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eg"/><Relationship Id="rId4" Type="http://schemas.openxmlformats.org/officeDocument/2006/relationships/image" Target="../media/image2.pdf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df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Relationship Id="rId4" Type="http://schemas.openxmlformats.org/officeDocument/2006/relationships/image" Target="../media/image7.pdf"/><Relationship Id="rId5" Type="http://schemas.openxmlformats.org/officeDocument/2006/relationships/image" Target="../media/image8.png"/><Relationship Id="rId6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df"/><Relationship Id="rId4" Type="http://schemas.openxmlformats.org/officeDocument/2006/relationships/image" Target="../media/image8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Relationship Id="rId9" Type="http://schemas.openxmlformats.org/officeDocument/2006/relationships/image" Target="../media/image15.png"/><Relationship Id="rId10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df"/><Relationship Id="rId4" Type="http://schemas.openxmlformats.org/officeDocument/2006/relationships/image" Target="../media/image8.png"/><Relationship Id="rId5" Type="http://schemas.openxmlformats.org/officeDocument/2006/relationships/image" Target="../media/image17.wmf"/><Relationship Id="rId6" Type="http://schemas.openxmlformats.org/officeDocument/2006/relationships/image" Target="../media/image18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df"/><Relationship Id="rId4" Type="http://schemas.openxmlformats.org/officeDocument/2006/relationships/image" Target="../media/image8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5.png"/><Relationship Id="rId4" Type="http://schemas.openxmlformats.org/officeDocument/2006/relationships/image" Target="../media/image26.jpeg"/><Relationship Id="rId5" Type="http://schemas.openxmlformats.org/officeDocument/2006/relationships/image" Target="../media/image27.jpe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02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1295400"/>
            <a:ext cx="6400800" cy="1143000"/>
          </a:xfrm>
          <a:solidFill>
            <a:srgbClr val="FFFF99"/>
          </a:solidFill>
          <a:ln w="25400">
            <a:solidFill>
              <a:schemeClr val="tx1"/>
            </a:solidFill>
          </a:ln>
        </p:spPr>
        <p:txBody>
          <a:bodyPr/>
          <a:lstStyle/>
          <a:p>
            <a:r>
              <a:rPr lang="ja-JP" sz="2800" b="1">
                <a:solidFill>
                  <a:srgbClr val="10107D"/>
                </a:solidFill>
                <a:latin typeface="ＭＳ ゴシック" pitchFamily="-112" charset="-128"/>
                <a:ea typeface="ＭＳ ゴシック" pitchFamily="-112" charset="-128"/>
                <a:cs typeface="ＭＳ ゴシック" pitchFamily="-112" charset="-128"/>
              </a:rPr>
              <a:t>ナノ・メゾ・マイクロの</a:t>
            </a:r>
            <a:r>
              <a:rPr lang="ja-JP" altLang="ja-JP" sz="2800" b="1">
                <a:solidFill>
                  <a:srgbClr val="10107D"/>
                </a:solidFill>
                <a:latin typeface="ＭＳ ゴシック" pitchFamily="-112" charset="-128"/>
                <a:ea typeface="ＭＳ ゴシック" pitchFamily="-112" charset="-128"/>
                <a:cs typeface="ＭＳ ゴシック" pitchFamily="-112" charset="-128"/>
              </a:rPr>
              <a:t/>
            </a:r>
            <a:br>
              <a:rPr lang="ja-JP" altLang="ja-JP" sz="2800" b="1">
                <a:solidFill>
                  <a:srgbClr val="10107D"/>
                </a:solidFill>
                <a:latin typeface="ＭＳ ゴシック" pitchFamily="-112" charset="-128"/>
                <a:ea typeface="ＭＳ ゴシック" pitchFamily="-112" charset="-128"/>
                <a:cs typeface="ＭＳ ゴシック" pitchFamily="-112" charset="-128"/>
              </a:rPr>
            </a:br>
            <a:r>
              <a:rPr lang="ja-JP" sz="2800" b="1">
                <a:solidFill>
                  <a:srgbClr val="10107D"/>
                </a:solidFill>
                <a:latin typeface="ＭＳ ゴシック" pitchFamily="-112" charset="-128"/>
                <a:ea typeface="ＭＳ ゴシック" pitchFamily="-112" charset="-128"/>
                <a:cs typeface="ＭＳ ゴシック" pitchFamily="-112" charset="-128"/>
              </a:rPr>
              <a:t>複雑固液界面の大規模数値解析</a:t>
            </a:r>
            <a:endParaRPr lang="ja-JP" altLang="en-US">
              <a:solidFill>
                <a:srgbClr val="000000"/>
              </a:solidFill>
              <a:latin typeface="ＭＳ 明朝" pitchFamily="-112" charset="-128"/>
              <a:ea typeface="ＭＳ 明朝" pitchFamily="-112" charset="-128"/>
              <a:cs typeface="ＭＳ 明朝" pitchFamily="-112" charset="-128"/>
            </a:endParaRPr>
          </a:p>
        </p:txBody>
      </p:sp>
      <p:sp>
        <p:nvSpPr>
          <p:cNvPr id="179203" name="Text Box 3"/>
          <p:cNvSpPr txBox="1">
            <a:spLocks noChangeArrowheads="1"/>
          </p:cNvSpPr>
          <p:nvPr/>
        </p:nvSpPr>
        <p:spPr bwMode="auto">
          <a:xfrm>
            <a:off x="1524000" y="3368675"/>
            <a:ext cx="6802438" cy="1920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>
              <a:lnSpc>
                <a:spcPct val="120000"/>
              </a:lnSpc>
            </a:pPr>
            <a:r>
              <a:rPr lang="ja-JP" altLang="en-US" sz="2500" b="1" dirty="0">
                <a:latin typeface="Comic Sans MS" pitchFamily="-112" charset="0"/>
              </a:rPr>
              <a:t>名古屋工業大学</a:t>
            </a:r>
            <a:r>
              <a:rPr lang="en-US" altLang="ja-JP" sz="2500" b="1" dirty="0">
                <a:latin typeface="Comic Sans MS" pitchFamily="-112" charset="0"/>
              </a:rPr>
              <a:t> 		</a:t>
            </a:r>
            <a:r>
              <a:rPr lang="ja-JP" altLang="en-US" sz="2500" b="1" dirty="0">
                <a:latin typeface="Comic Sans MS" pitchFamily="-112" charset="0"/>
              </a:rPr>
              <a:t>　</a:t>
            </a:r>
            <a:r>
              <a:rPr lang="ja-JP" altLang="en-US" sz="2500" b="1" dirty="0">
                <a:solidFill>
                  <a:srgbClr val="CE0A27"/>
                </a:solidFill>
                <a:latin typeface="Comic Sans MS" pitchFamily="-112" charset="0"/>
              </a:rPr>
              <a:t>尾形修司</a:t>
            </a:r>
            <a:r>
              <a:rPr lang="ja-JP" altLang="en-US" sz="2500" b="1" dirty="0">
                <a:latin typeface="Comic Sans MS" pitchFamily="-112" charset="0"/>
              </a:rPr>
              <a:t>，後藤俊幸</a:t>
            </a:r>
            <a:endParaRPr lang="en-US" altLang="ja-JP" sz="2500" b="1" dirty="0">
              <a:latin typeface="Comic Sans MS" pitchFamily="-112" charset="0"/>
            </a:endParaRPr>
          </a:p>
          <a:p>
            <a:pPr>
              <a:lnSpc>
                <a:spcPct val="120000"/>
              </a:lnSpc>
            </a:pPr>
            <a:r>
              <a:rPr lang="ja-JP" altLang="en-US" sz="2500" b="1" dirty="0">
                <a:latin typeface="Comic Sans MS" pitchFamily="-112" charset="0"/>
              </a:rPr>
              <a:t>豊田中央研究所</a:t>
            </a:r>
            <a:r>
              <a:rPr lang="en-US" altLang="ja-JP" sz="2500" b="1" dirty="0">
                <a:latin typeface="Comic Sans MS" pitchFamily="-112" charset="0"/>
              </a:rPr>
              <a:t> 		</a:t>
            </a:r>
            <a:r>
              <a:rPr lang="ja-JP" altLang="en-US" sz="2500" b="1" dirty="0">
                <a:latin typeface="Comic Sans MS" pitchFamily="-112" charset="0"/>
              </a:rPr>
              <a:t>　兵頭志明</a:t>
            </a:r>
            <a:endParaRPr lang="en-US" altLang="ja-JP" sz="2500" b="1" dirty="0">
              <a:latin typeface="Comic Sans MS" pitchFamily="-112" charset="0"/>
            </a:endParaRPr>
          </a:p>
          <a:p>
            <a:pPr>
              <a:lnSpc>
                <a:spcPct val="120000"/>
              </a:lnSpc>
            </a:pPr>
            <a:r>
              <a:rPr lang="ja-JP" altLang="en-US" sz="2500" b="1" dirty="0">
                <a:latin typeface="Comic Sans MS" pitchFamily="-112" charset="0"/>
              </a:rPr>
              <a:t>大阪府立大</a:t>
            </a:r>
            <a:r>
              <a:rPr lang="en-US" altLang="ja-JP" sz="2500" b="1" dirty="0">
                <a:latin typeface="Comic Sans MS" pitchFamily="-112" charset="0"/>
              </a:rPr>
              <a:t> </a:t>
            </a:r>
            <a:r>
              <a:rPr lang="en-US" altLang="ja-JP" sz="2500" b="1" dirty="0" smtClean="0">
                <a:latin typeface="Comic Sans MS" pitchFamily="-112" charset="0"/>
              </a:rPr>
              <a:t>			</a:t>
            </a:r>
            <a:r>
              <a:rPr lang="ja-JP" altLang="en-US" sz="2500" b="1" dirty="0" smtClean="0">
                <a:latin typeface="Comic Sans MS" pitchFamily="-112" charset="0"/>
              </a:rPr>
              <a:t>　須賀</a:t>
            </a:r>
            <a:r>
              <a:rPr lang="ja-JP" altLang="en-US" sz="2500" b="1" dirty="0">
                <a:latin typeface="Comic Sans MS" pitchFamily="-112" charset="0"/>
              </a:rPr>
              <a:t>一彦</a:t>
            </a:r>
            <a:endParaRPr lang="en-US" altLang="ja-JP" sz="2500" b="1" dirty="0">
              <a:latin typeface="Comic Sans MS" pitchFamily="-112" charset="0"/>
            </a:endParaRPr>
          </a:p>
          <a:p>
            <a:pPr>
              <a:lnSpc>
                <a:spcPct val="120000"/>
              </a:lnSpc>
            </a:pPr>
            <a:r>
              <a:rPr lang="ja-JP" altLang="en-US" sz="2500" b="1" dirty="0">
                <a:latin typeface="Comic Sans MS" pitchFamily="-112" charset="0"/>
              </a:rPr>
              <a:t>産総研グリッド研究センター　田中良夫</a:t>
            </a:r>
          </a:p>
        </p:txBody>
      </p:sp>
      <p:grpSp>
        <p:nvGrpSpPr>
          <p:cNvPr id="179204" name="Group 4"/>
          <p:cNvGrpSpPr>
            <a:grpSpLocks/>
          </p:cNvGrpSpPr>
          <p:nvPr/>
        </p:nvGrpSpPr>
        <p:grpSpPr bwMode="auto">
          <a:xfrm>
            <a:off x="0" y="647700"/>
            <a:ext cx="9910763" cy="82550"/>
            <a:chOff x="-2" y="408"/>
            <a:chExt cx="6243" cy="52"/>
          </a:xfrm>
        </p:grpSpPr>
        <p:sp>
          <p:nvSpPr>
            <p:cNvPr id="179205" name="Rectangle 5"/>
            <p:cNvSpPr>
              <a:spLocks noChangeArrowheads="1"/>
            </p:cNvSpPr>
            <p:nvPr/>
          </p:nvSpPr>
          <p:spPr bwMode="auto">
            <a:xfrm>
              <a:off x="-2" y="408"/>
              <a:ext cx="6232" cy="25"/>
            </a:xfrm>
            <a:prstGeom prst="rect">
              <a:avLst/>
            </a:prstGeom>
            <a:solidFill>
              <a:srgbClr val="FC0128"/>
            </a:solidFill>
            <a:ln w="12700">
              <a:solidFill>
                <a:srgbClr val="FC0128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79206" name="Rectangle 6"/>
            <p:cNvSpPr>
              <a:spLocks noChangeArrowheads="1"/>
            </p:cNvSpPr>
            <p:nvPr/>
          </p:nvSpPr>
          <p:spPr bwMode="auto">
            <a:xfrm flipV="1">
              <a:off x="0" y="433"/>
              <a:ext cx="6241" cy="27"/>
            </a:xfrm>
            <a:prstGeom prst="rect">
              <a:avLst/>
            </a:prstGeom>
            <a:solidFill>
              <a:srgbClr val="063DE8"/>
            </a:solidFill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</p:grpSp>
      <p:sp>
        <p:nvSpPr>
          <p:cNvPr id="179207" name="Rectangle 7"/>
          <p:cNvSpPr>
            <a:spLocks noChangeArrowheads="1"/>
          </p:cNvSpPr>
          <p:nvPr/>
        </p:nvSpPr>
        <p:spPr bwMode="auto">
          <a:xfrm>
            <a:off x="5445125" y="4448175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endParaRPr lang="ja-JP" altLang="en-US"/>
          </a:p>
        </p:txBody>
      </p:sp>
      <p:sp>
        <p:nvSpPr>
          <p:cNvPr id="179208" name="Text Box 8"/>
          <p:cNvSpPr txBox="1">
            <a:spLocks noChangeArrowheads="1"/>
          </p:cNvSpPr>
          <p:nvPr/>
        </p:nvSpPr>
        <p:spPr bwMode="auto">
          <a:xfrm>
            <a:off x="381000" y="6324600"/>
            <a:ext cx="501932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altLang="ja-JP" sz="1800" b="1" dirty="0" smtClean="0">
                <a:latin typeface="ＭＳ Ｐゴシック" pitchFamily="-112" charset="-128"/>
              </a:rPr>
              <a:t>200</a:t>
            </a:r>
            <a:r>
              <a:rPr lang="en-US" altLang="ja-JP" sz="1800" b="1" dirty="0">
                <a:latin typeface="ＭＳ Ｐゴシック" pitchFamily="-112" charset="-128"/>
              </a:rPr>
              <a:t>8</a:t>
            </a:r>
            <a:r>
              <a:rPr lang="en-US" altLang="ja-JP" sz="1800" b="1" dirty="0" smtClean="0">
                <a:latin typeface="ＭＳ Ｐゴシック" pitchFamily="-112" charset="-128"/>
              </a:rPr>
              <a:t>.10.20, 14:20-15:50, CREST</a:t>
            </a:r>
            <a:r>
              <a:rPr lang="ja-JP" altLang="en-US" sz="1800" b="1" dirty="0">
                <a:latin typeface="ＭＳ Ｐゴシック" pitchFamily="-112" charset="-128"/>
              </a:rPr>
              <a:t>公開</a:t>
            </a:r>
            <a:r>
              <a:rPr lang="ja-JP" altLang="en-US" sz="1800" b="1" dirty="0" smtClean="0">
                <a:latin typeface="ＭＳ Ｐゴシック" pitchFamily="-112" charset="-128"/>
              </a:rPr>
              <a:t>シンポジウム</a:t>
            </a:r>
            <a:endParaRPr lang="en-US" altLang="ja-JP" sz="1800" b="1" dirty="0">
              <a:latin typeface="ＭＳ Ｐゴシック" pitchFamily="-112" charset="-128"/>
            </a:endParaRPr>
          </a:p>
        </p:txBody>
      </p:sp>
    </p:spTree>
  </p:cSld>
  <p:clrMapOvr>
    <a:masterClrMapping/>
  </p:clrMapOvr>
  <p:transition spd="med">
    <p:blinds dir="vert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Rectangle 2"/>
          <p:cNvSpPr>
            <a:spLocks noChangeArrowheads="1"/>
          </p:cNvSpPr>
          <p:nvPr/>
        </p:nvSpPr>
        <p:spPr bwMode="auto">
          <a:xfrm>
            <a:off x="741363" y="6337300"/>
            <a:ext cx="3509962" cy="3048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ja-JP" sz="1400">
                <a:latin typeface="Times New Roman" pitchFamily="-112" charset="0"/>
                <a:ea typeface="Osaka" pitchFamily="-112" charset="-128"/>
                <a:cs typeface="Osaka" pitchFamily="-112" charset="-128"/>
              </a:rPr>
              <a:t>Benchmark tests on 1024-node Cray T3E</a:t>
            </a:r>
          </a:p>
        </p:txBody>
      </p:sp>
      <p:sp>
        <p:nvSpPr>
          <p:cNvPr id="175107" name="Rectangle 3"/>
          <p:cNvSpPr>
            <a:spLocks noGrp="1" noChangeArrowheads="1"/>
          </p:cNvSpPr>
          <p:nvPr>
            <p:ph type="title" idx="4294967295"/>
          </p:nvPr>
        </p:nvSpPr>
        <p:spPr>
          <a:xfrm>
            <a:off x="406400" y="76200"/>
            <a:ext cx="8915400" cy="346075"/>
          </a:xfrm>
        </p:spPr>
        <p:txBody>
          <a:bodyPr/>
          <a:lstStyle/>
          <a:p>
            <a:r>
              <a:rPr lang="ja-JP" altLang="en-US" sz="2200" b="1"/>
              <a:t>グリッド計算への展開，社会的位置づけ</a:t>
            </a:r>
            <a:endParaRPr lang="ja-JP" altLang="en-US" sz="2400" b="1"/>
          </a:p>
        </p:txBody>
      </p:sp>
      <p:sp>
        <p:nvSpPr>
          <p:cNvPr id="175108" name="Text Box 4"/>
          <p:cNvSpPr txBox="1">
            <a:spLocks noChangeArrowheads="1"/>
          </p:cNvSpPr>
          <p:nvPr/>
        </p:nvSpPr>
        <p:spPr bwMode="auto">
          <a:xfrm>
            <a:off x="4484688" y="692150"/>
            <a:ext cx="4421187" cy="1069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ja-JP" altLang="en-US" sz="1600" b="1"/>
              <a:t>世界のスパコンランキング</a:t>
            </a:r>
            <a:r>
              <a:rPr lang="en-US" altLang="ja-JP" sz="1600" b="1"/>
              <a:t> Best </a:t>
            </a:r>
            <a:r>
              <a:rPr lang="ja-JP" altLang="en-US" sz="1600" b="1"/>
              <a:t>３　（</a:t>
            </a:r>
            <a:r>
              <a:rPr lang="en-US" altLang="ja-JP" sz="1600" b="1"/>
              <a:t>2007</a:t>
            </a:r>
            <a:r>
              <a:rPr lang="ja-JP" altLang="en-US" sz="1600" b="1"/>
              <a:t>年</a:t>
            </a:r>
            <a:r>
              <a:rPr lang="en-US" altLang="ja-JP" sz="1600" b="1"/>
              <a:t>6</a:t>
            </a:r>
            <a:r>
              <a:rPr lang="ja-JP" altLang="en-US" sz="1600" b="1"/>
              <a:t>月）</a:t>
            </a:r>
            <a:endParaRPr lang="en-US" altLang="ja-JP" sz="1600" b="1"/>
          </a:p>
          <a:p>
            <a:r>
              <a:rPr lang="ja-JP" altLang="en-US" sz="1600"/>
              <a:t>１位：　</a:t>
            </a:r>
            <a:r>
              <a:rPr lang="en-US" altLang="ja-JP" sz="1600"/>
              <a:t>IBM BlueGene/L               280.6TFlops</a:t>
            </a:r>
          </a:p>
          <a:p>
            <a:r>
              <a:rPr lang="ja-JP" altLang="en-US" sz="1600"/>
              <a:t>２位：　</a:t>
            </a:r>
            <a:r>
              <a:rPr lang="en-US" altLang="ja-JP" sz="1600"/>
              <a:t>Jaguar - Cray XT4 / XT5  101.7 TFlops</a:t>
            </a:r>
          </a:p>
          <a:p>
            <a:r>
              <a:rPr lang="ja-JP" altLang="en-US" sz="1600"/>
              <a:t>３位：　</a:t>
            </a:r>
            <a:r>
              <a:rPr lang="en-US" altLang="ja-JP" sz="1600"/>
              <a:t>Cray Red Storm               101.4 TFlops</a:t>
            </a:r>
          </a:p>
        </p:txBody>
      </p:sp>
      <p:pic>
        <p:nvPicPr>
          <p:cNvPr id="175109" name="Picture 5" descr="Performance_Development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8625" y="855663"/>
            <a:ext cx="3586163" cy="2481262"/>
          </a:xfrm>
          <a:prstGeom prst="rect">
            <a:avLst/>
          </a:prstGeom>
          <a:noFill/>
        </p:spPr>
      </p:pic>
      <p:sp>
        <p:nvSpPr>
          <p:cNvPr id="175110" name="Rectangle 6"/>
          <p:cNvSpPr>
            <a:spLocks noChangeArrowheads="1"/>
          </p:cNvSpPr>
          <p:nvPr/>
        </p:nvSpPr>
        <p:spPr bwMode="auto">
          <a:xfrm>
            <a:off x="47625" y="500063"/>
            <a:ext cx="4367213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ja-JP" altLang="en-US" sz="1800" b="1" i="1">
                <a:solidFill>
                  <a:srgbClr val="0819C2"/>
                </a:solidFill>
              </a:rPr>
              <a:t>目覚しい進歩を遂げるスーパーコンピュータ</a:t>
            </a:r>
          </a:p>
        </p:txBody>
      </p:sp>
      <p:sp>
        <p:nvSpPr>
          <p:cNvPr id="175111" name="Line 7"/>
          <p:cNvSpPr>
            <a:spLocks noChangeShapeType="1"/>
          </p:cNvSpPr>
          <p:nvPr/>
        </p:nvSpPr>
        <p:spPr bwMode="auto">
          <a:xfrm flipH="1">
            <a:off x="3314700" y="981075"/>
            <a:ext cx="1169988" cy="719138"/>
          </a:xfrm>
          <a:prstGeom prst="line">
            <a:avLst/>
          </a:prstGeom>
          <a:noFill/>
          <a:ln w="28575">
            <a:solidFill>
              <a:srgbClr val="FF5050"/>
            </a:solidFill>
            <a:round/>
            <a:headEnd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175112" name="Rectangle 8"/>
          <p:cNvSpPr>
            <a:spLocks noChangeArrowheads="1"/>
          </p:cNvSpPr>
          <p:nvPr/>
        </p:nvSpPr>
        <p:spPr bwMode="auto">
          <a:xfrm>
            <a:off x="4484688" y="1844675"/>
            <a:ext cx="5053012" cy="82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altLang="ja-JP" sz="1600" b="1"/>
              <a:t>Top 500</a:t>
            </a:r>
            <a:r>
              <a:rPr lang="ja-JP" altLang="en-US" sz="1600" b="1"/>
              <a:t>の性能をすべてあわせると</a:t>
            </a:r>
            <a:r>
              <a:rPr lang="en-US" altLang="ja-JP" sz="1600" b="1"/>
              <a:t>4946.6 TFlops</a:t>
            </a:r>
          </a:p>
          <a:p>
            <a:pPr>
              <a:buFont typeface="Wingdings" pitchFamily="-112" charset="2"/>
              <a:buNone/>
            </a:pPr>
            <a:r>
              <a:rPr lang="en-US" altLang="ja-JP" sz="1600">
                <a:solidFill>
                  <a:srgbClr val="0819C2"/>
                </a:solidFill>
              </a:rPr>
              <a:t>◉ </a:t>
            </a:r>
            <a:r>
              <a:rPr lang="ja-JP" altLang="en-US" sz="1600"/>
              <a:t>日本で最も性能の高い</a:t>
            </a:r>
            <a:r>
              <a:rPr lang="en-US" altLang="ja-JP" sz="1600"/>
              <a:t>TSUBAME</a:t>
            </a:r>
            <a:r>
              <a:rPr lang="ja-JP" altLang="en-US" sz="1600"/>
              <a:t>（東工大）約</a:t>
            </a:r>
            <a:r>
              <a:rPr lang="en-US" altLang="ja-JP" sz="1600"/>
              <a:t>100</a:t>
            </a:r>
            <a:r>
              <a:rPr lang="ja-JP" altLang="en-US" sz="1600"/>
              <a:t>台分</a:t>
            </a:r>
            <a:endParaRPr lang="en-US" altLang="ja-JP" sz="1600"/>
          </a:p>
          <a:p>
            <a:pPr>
              <a:buFont typeface="Wingdings" pitchFamily="-112" charset="2"/>
              <a:buNone/>
            </a:pPr>
            <a:r>
              <a:rPr lang="en-US" altLang="ja-JP" sz="1600">
                <a:solidFill>
                  <a:srgbClr val="0819C2"/>
                </a:solidFill>
              </a:rPr>
              <a:t>◉</a:t>
            </a:r>
            <a:r>
              <a:rPr lang="en-US" altLang="ja-JP" sz="1600"/>
              <a:t> </a:t>
            </a:r>
            <a:r>
              <a:rPr lang="ja-JP" altLang="en-US" sz="1600"/>
              <a:t>平均的なパソコン約</a:t>
            </a:r>
            <a:r>
              <a:rPr lang="en-US" altLang="ja-JP" sz="1600"/>
              <a:t>100</a:t>
            </a:r>
            <a:r>
              <a:rPr lang="ja-JP" altLang="en-US" sz="1600"/>
              <a:t>万台分！</a:t>
            </a:r>
          </a:p>
        </p:txBody>
      </p:sp>
      <p:sp>
        <p:nvSpPr>
          <p:cNvPr id="175113" name="Line 9"/>
          <p:cNvSpPr>
            <a:spLocks noChangeShapeType="1"/>
          </p:cNvSpPr>
          <p:nvPr/>
        </p:nvSpPr>
        <p:spPr bwMode="auto">
          <a:xfrm flipH="1" flipV="1">
            <a:off x="3314700" y="1412875"/>
            <a:ext cx="1169988" cy="647700"/>
          </a:xfrm>
          <a:prstGeom prst="line">
            <a:avLst/>
          </a:prstGeom>
          <a:noFill/>
          <a:ln w="28575">
            <a:solidFill>
              <a:srgbClr val="FF5050"/>
            </a:solidFill>
            <a:round/>
            <a:headEnd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175114" name="Rectangle 10"/>
          <p:cNvSpPr>
            <a:spLocks noChangeArrowheads="1"/>
          </p:cNvSpPr>
          <p:nvPr/>
        </p:nvSpPr>
        <p:spPr bwMode="auto">
          <a:xfrm>
            <a:off x="4484688" y="2752725"/>
            <a:ext cx="362902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altLang="ja-JP" sz="1600"/>
              <a:t>2010</a:t>
            </a:r>
            <a:r>
              <a:rPr lang="ja-JP" altLang="en-US" sz="1600"/>
              <a:t>年には</a:t>
            </a:r>
            <a:r>
              <a:rPr lang="en-US" altLang="ja-JP" sz="1600"/>
              <a:t>10PFlops</a:t>
            </a:r>
            <a:r>
              <a:rPr lang="ja-JP" altLang="en-US" sz="1600"/>
              <a:t>のスパコンが登場</a:t>
            </a:r>
          </a:p>
        </p:txBody>
      </p:sp>
      <p:pic>
        <p:nvPicPr>
          <p:cNvPr id="175115" name="Picture 11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06400" y="3767138"/>
            <a:ext cx="3848100" cy="2614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75116" name="Line 12"/>
          <p:cNvSpPr>
            <a:spLocks noChangeShapeType="1"/>
          </p:cNvSpPr>
          <p:nvPr/>
        </p:nvSpPr>
        <p:spPr bwMode="auto">
          <a:xfrm flipV="1">
            <a:off x="930275" y="4581525"/>
            <a:ext cx="2697163" cy="15875"/>
          </a:xfrm>
          <a:prstGeom prst="line">
            <a:avLst/>
          </a:prstGeom>
          <a:noFill/>
          <a:ln w="28575">
            <a:solidFill>
              <a:schemeClr val="bg1"/>
            </a:solidFill>
            <a:prstDash val="sysDot"/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175117" name="Rectangle 13"/>
          <p:cNvSpPr>
            <a:spLocks noChangeArrowheads="1"/>
          </p:cNvSpPr>
          <p:nvPr/>
        </p:nvSpPr>
        <p:spPr bwMode="auto">
          <a:xfrm>
            <a:off x="38100" y="3433763"/>
            <a:ext cx="4467225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ja-JP" altLang="en-US" sz="1800" b="1" i="1">
                <a:solidFill>
                  <a:srgbClr val="0819C2"/>
                </a:solidFill>
              </a:rPr>
              <a:t>あくなき性能への要求と本研究における戦略</a:t>
            </a:r>
          </a:p>
        </p:txBody>
      </p:sp>
      <p:sp>
        <p:nvSpPr>
          <p:cNvPr id="175118" name="Text Box 14"/>
          <p:cNvSpPr txBox="1">
            <a:spLocks noChangeArrowheads="1"/>
          </p:cNvSpPr>
          <p:nvPr/>
        </p:nvSpPr>
        <p:spPr bwMode="auto">
          <a:xfrm>
            <a:off x="4484688" y="3429000"/>
            <a:ext cx="4811712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r>
              <a:rPr lang="ja-JP" altLang="en-US" sz="1600" b="1"/>
              <a:t>現実的には計算時間は</a:t>
            </a:r>
            <a:r>
              <a:rPr lang="en-US" altLang="ja-JP" sz="1600" b="1"/>
              <a:t>1000</a:t>
            </a:r>
            <a:r>
              <a:rPr lang="ja-JP" altLang="en-US" sz="1600" b="1"/>
              <a:t>秒以下が望ましい</a:t>
            </a:r>
            <a:endParaRPr lang="en-US" altLang="ja-JP" sz="1600" b="1"/>
          </a:p>
          <a:p>
            <a:r>
              <a:rPr lang="ja-JP" altLang="en-US" sz="1600"/>
              <a:t>精度の高い</a:t>
            </a:r>
            <a:r>
              <a:rPr lang="en-US" altLang="ja-JP" sz="1600"/>
              <a:t>DFT</a:t>
            </a:r>
            <a:r>
              <a:rPr lang="ja-JP" altLang="en-US" sz="1600"/>
              <a:t>計算では</a:t>
            </a:r>
            <a:r>
              <a:rPr lang="en-US" altLang="ja-JP" sz="1600"/>
              <a:t>,1024</a:t>
            </a:r>
            <a:r>
              <a:rPr lang="ja-JP" altLang="en-US" sz="1600"/>
              <a:t>ノードのスパコンでも</a:t>
            </a:r>
            <a:r>
              <a:rPr lang="en-US" altLang="ja-JP" sz="1600"/>
              <a:t>,</a:t>
            </a:r>
          </a:p>
          <a:p>
            <a:r>
              <a:rPr lang="ja-JP" altLang="en-US" sz="1600"/>
              <a:t>数百原子程度規模のシミュレーションが限界</a:t>
            </a:r>
          </a:p>
        </p:txBody>
      </p:sp>
      <p:sp>
        <p:nvSpPr>
          <p:cNvPr id="175119" name="Line 15"/>
          <p:cNvSpPr>
            <a:spLocks noChangeShapeType="1"/>
          </p:cNvSpPr>
          <p:nvPr/>
        </p:nvSpPr>
        <p:spPr bwMode="auto">
          <a:xfrm flipH="1">
            <a:off x="1304925" y="3933825"/>
            <a:ext cx="3198813" cy="647700"/>
          </a:xfrm>
          <a:prstGeom prst="line">
            <a:avLst/>
          </a:prstGeom>
          <a:noFill/>
          <a:ln w="28575">
            <a:solidFill>
              <a:srgbClr val="FF5050"/>
            </a:solidFill>
            <a:round/>
            <a:headEnd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175120" name="Text Box 16"/>
          <p:cNvSpPr txBox="1">
            <a:spLocks noChangeArrowheads="1"/>
          </p:cNvSpPr>
          <p:nvPr/>
        </p:nvSpPr>
        <p:spPr bwMode="auto">
          <a:xfrm>
            <a:off x="4541838" y="5006975"/>
            <a:ext cx="5324475" cy="941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r>
              <a:rPr lang="ja-JP" altLang="en-US" sz="1800"/>
              <a:t>　</a:t>
            </a:r>
          </a:p>
        </p:txBody>
      </p:sp>
      <p:sp>
        <p:nvSpPr>
          <p:cNvPr id="175121" name="Rectangle 17"/>
          <p:cNvSpPr>
            <a:spLocks noChangeArrowheads="1"/>
          </p:cNvSpPr>
          <p:nvPr/>
        </p:nvSpPr>
        <p:spPr bwMode="auto">
          <a:xfrm>
            <a:off x="4484688" y="4322763"/>
            <a:ext cx="5086350" cy="858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r>
              <a:rPr lang="ja-JP" altLang="en-US" sz="1600" b="1"/>
              <a:t>単体のスパコンを越える性能を達成する！</a:t>
            </a:r>
            <a:endParaRPr lang="en-US" altLang="ja-JP" sz="1600" b="1"/>
          </a:p>
          <a:p>
            <a:r>
              <a:rPr lang="ja-JP" altLang="en-US" sz="1600"/>
              <a:t>グリッド技術を利用し，ネットワークで接続された複数</a:t>
            </a:r>
            <a:endParaRPr lang="en-US" altLang="ja-JP" sz="1600"/>
          </a:p>
          <a:p>
            <a:r>
              <a:rPr lang="ja-JP" altLang="en-US" sz="1600"/>
              <a:t>のスパコンを束ね，仮想的な</a:t>
            </a:r>
            <a:r>
              <a:rPr lang="en-US" altLang="ja-JP" sz="1600"/>
              <a:t>1</a:t>
            </a:r>
            <a:r>
              <a:rPr lang="ja-JP" altLang="en-US" sz="1600"/>
              <a:t>台の大規模スパコンに</a:t>
            </a:r>
            <a:endParaRPr lang="ja-JP" altLang="en-US" sz="1600" b="1"/>
          </a:p>
        </p:txBody>
      </p:sp>
      <p:sp>
        <p:nvSpPr>
          <p:cNvPr id="175122" name="Rectangle 18"/>
          <p:cNvSpPr>
            <a:spLocks noChangeArrowheads="1"/>
          </p:cNvSpPr>
          <p:nvPr/>
        </p:nvSpPr>
        <p:spPr bwMode="auto">
          <a:xfrm>
            <a:off x="4484688" y="5257800"/>
            <a:ext cx="5421312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r>
              <a:rPr lang="ja-JP" altLang="en-US" sz="1600" b="1"/>
              <a:t>不可能を可能に！</a:t>
            </a:r>
            <a:endParaRPr lang="en-US" altLang="ja-JP" sz="1600" b="1"/>
          </a:p>
          <a:p>
            <a:pPr>
              <a:buFont typeface="Wingdings" pitchFamily="-112" charset="2"/>
              <a:buNone/>
            </a:pPr>
            <a:r>
              <a:rPr lang="en-US" altLang="ja-JP" sz="1600">
                <a:solidFill>
                  <a:srgbClr val="0819C2"/>
                </a:solidFill>
              </a:rPr>
              <a:t>◉</a:t>
            </a:r>
            <a:r>
              <a:rPr lang="en-US" altLang="ja-JP" sz="1600"/>
              <a:t> </a:t>
            </a:r>
            <a:r>
              <a:rPr lang="ja-JP" altLang="en-US" sz="1600"/>
              <a:t>単体のスパコンでは不可能な大規模シミュレーション</a:t>
            </a:r>
            <a:endParaRPr lang="en-US" altLang="ja-JP" sz="1600"/>
          </a:p>
          <a:p>
            <a:pPr>
              <a:buFont typeface="Wingdings" pitchFamily="-112" charset="2"/>
              <a:buNone/>
            </a:pPr>
            <a:r>
              <a:rPr lang="en-US" altLang="ja-JP" sz="1600">
                <a:solidFill>
                  <a:srgbClr val="0819C2"/>
                </a:solidFill>
              </a:rPr>
              <a:t>◉</a:t>
            </a:r>
            <a:r>
              <a:rPr lang="en-US" altLang="ja-JP" sz="1600"/>
              <a:t> </a:t>
            </a:r>
            <a:r>
              <a:rPr lang="ja-JP" altLang="en-US" sz="1600"/>
              <a:t>手元のスパコンの性能を超える大規模シミュレーション</a:t>
            </a:r>
          </a:p>
        </p:txBody>
      </p:sp>
      <p:sp>
        <p:nvSpPr>
          <p:cNvPr id="175123" name="Rectangle 19"/>
          <p:cNvSpPr>
            <a:spLocks noChangeArrowheads="1"/>
          </p:cNvSpPr>
          <p:nvPr/>
        </p:nvSpPr>
        <p:spPr bwMode="auto">
          <a:xfrm>
            <a:off x="4484688" y="6124575"/>
            <a:ext cx="4813300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ja-JP" altLang="en-US" sz="1600" b="1">
                <a:solidFill>
                  <a:srgbClr val="C209B3"/>
                </a:solidFill>
              </a:rPr>
              <a:t>世界的にも、複数のスパコンを長期間、安定して利用した大規模シミュレーションの例はない</a:t>
            </a:r>
          </a:p>
        </p:txBody>
      </p:sp>
      <p:grpSp>
        <p:nvGrpSpPr>
          <p:cNvPr id="175124" name="Group 20"/>
          <p:cNvGrpSpPr>
            <a:grpSpLocks/>
          </p:cNvGrpSpPr>
          <p:nvPr/>
        </p:nvGrpSpPr>
        <p:grpSpPr bwMode="auto">
          <a:xfrm>
            <a:off x="0" y="450850"/>
            <a:ext cx="9910763" cy="82550"/>
            <a:chOff x="-2" y="408"/>
            <a:chExt cx="6243" cy="52"/>
          </a:xfrm>
        </p:grpSpPr>
        <p:sp>
          <p:nvSpPr>
            <p:cNvPr id="175125" name="Rectangle 21"/>
            <p:cNvSpPr>
              <a:spLocks noChangeArrowheads="1"/>
            </p:cNvSpPr>
            <p:nvPr/>
          </p:nvSpPr>
          <p:spPr bwMode="auto">
            <a:xfrm>
              <a:off x="-2" y="408"/>
              <a:ext cx="6232" cy="25"/>
            </a:xfrm>
            <a:prstGeom prst="rect">
              <a:avLst/>
            </a:prstGeom>
            <a:solidFill>
              <a:srgbClr val="FC0128"/>
            </a:solidFill>
            <a:ln w="12700">
              <a:solidFill>
                <a:srgbClr val="FC0128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75126" name="Rectangle 22"/>
            <p:cNvSpPr>
              <a:spLocks noChangeArrowheads="1"/>
            </p:cNvSpPr>
            <p:nvPr/>
          </p:nvSpPr>
          <p:spPr bwMode="auto">
            <a:xfrm flipV="1">
              <a:off x="0" y="433"/>
              <a:ext cx="6241" cy="27"/>
            </a:xfrm>
            <a:prstGeom prst="rect">
              <a:avLst/>
            </a:prstGeom>
            <a:solidFill>
              <a:srgbClr val="063DE8"/>
            </a:solidFill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</p:grpSp>
      <p:sp>
        <p:nvSpPr>
          <p:cNvPr id="175127" name="Rectangle 23"/>
          <p:cNvSpPr>
            <a:spLocks noChangeArrowheads="1"/>
          </p:cNvSpPr>
          <p:nvPr/>
        </p:nvSpPr>
        <p:spPr bwMode="auto">
          <a:xfrm>
            <a:off x="4495800" y="685800"/>
            <a:ext cx="4724400" cy="1066800"/>
          </a:xfrm>
          <a:prstGeom prst="rect">
            <a:avLst/>
          </a:prstGeom>
          <a:noFill/>
          <a:ln w="28575">
            <a:solidFill>
              <a:srgbClr val="D2061C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175128" name="Rectangle 24"/>
          <p:cNvSpPr>
            <a:spLocks noChangeArrowheads="1"/>
          </p:cNvSpPr>
          <p:nvPr/>
        </p:nvSpPr>
        <p:spPr bwMode="auto">
          <a:xfrm>
            <a:off x="4495800" y="1847850"/>
            <a:ext cx="5029200" cy="819150"/>
          </a:xfrm>
          <a:prstGeom prst="rect">
            <a:avLst/>
          </a:prstGeom>
          <a:noFill/>
          <a:ln w="28575">
            <a:solidFill>
              <a:srgbClr val="D2061C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175129" name="Rectangle 25"/>
          <p:cNvSpPr>
            <a:spLocks noChangeArrowheads="1"/>
          </p:cNvSpPr>
          <p:nvPr/>
        </p:nvSpPr>
        <p:spPr bwMode="auto">
          <a:xfrm>
            <a:off x="4495800" y="2762250"/>
            <a:ext cx="3657600" cy="361950"/>
          </a:xfrm>
          <a:prstGeom prst="rect">
            <a:avLst/>
          </a:prstGeom>
          <a:noFill/>
          <a:ln w="28575">
            <a:solidFill>
              <a:srgbClr val="D2061C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175130" name="Rectangle 26"/>
          <p:cNvSpPr>
            <a:spLocks noChangeArrowheads="1"/>
          </p:cNvSpPr>
          <p:nvPr/>
        </p:nvSpPr>
        <p:spPr bwMode="auto">
          <a:xfrm>
            <a:off x="4514850" y="3429000"/>
            <a:ext cx="4705350" cy="809625"/>
          </a:xfrm>
          <a:prstGeom prst="rect">
            <a:avLst/>
          </a:prstGeom>
          <a:noFill/>
          <a:ln w="28575">
            <a:solidFill>
              <a:srgbClr val="D2061C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175131" name="Rectangle 27"/>
          <p:cNvSpPr>
            <a:spLocks noChangeArrowheads="1"/>
          </p:cNvSpPr>
          <p:nvPr/>
        </p:nvSpPr>
        <p:spPr bwMode="auto">
          <a:xfrm>
            <a:off x="4530725" y="4362450"/>
            <a:ext cx="4689475" cy="819150"/>
          </a:xfrm>
          <a:prstGeom prst="rect">
            <a:avLst/>
          </a:prstGeom>
          <a:noFill/>
          <a:ln w="28575">
            <a:solidFill>
              <a:srgbClr val="D2061C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175132" name="Rectangle 28"/>
          <p:cNvSpPr>
            <a:spLocks noChangeArrowheads="1"/>
          </p:cNvSpPr>
          <p:nvPr/>
        </p:nvSpPr>
        <p:spPr bwMode="auto">
          <a:xfrm>
            <a:off x="4514850" y="5295900"/>
            <a:ext cx="4886325" cy="781050"/>
          </a:xfrm>
          <a:prstGeom prst="rect">
            <a:avLst/>
          </a:prstGeom>
          <a:noFill/>
          <a:ln w="28575">
            <a:solidFill>
              <a:srgbClr val="D2061C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ja-JP" altLang="en-US"/>
          </a:p>
        </p:txBody>
      </p:sp>
    </p:spTree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44450"/>
            <a:ext cx="9372600" cy="417513"/>
          </a:xfrm>
        </p:spPr>
        <p:txBody>
          <a:bodyPr/>
          <a:lstStyle/>
          <a:p>
            <a:r>
              <a:rPr lang="ja-JP" altLang="en-US" sz="2000" b="1" dirty="0"/>
              <a:t>大規模グリッド上でのハイブリッド量子</a:t>
            </a:r>
            <a:r>
              <a:rPr lang="en-US" altLang="ja-JP" sz="2000" b="1" dirty="0"/>
              <a:t>-</a:t>
            </a:r>
            <a:r>
              <a:rPr lang="ja-JP" altLang="en-US" sz="2000" b="1" dirty="0" smtClean="0"/>
              <a:t>古典シミュレーション例</a:t>
            </a:r>
            <a:endParaRPr lang="ja-JP" altLang="en-US" sz="2000" b="1" dirty="0"/>
          </a:p>
        </p:txBody>
      </p:sp>
      <p:grpSp>
        <p:nvGrpSpPr>
          <p:cNvPr id="177155" name="Group 3"/>
          <p:cNvGrpSpPr>
            <a:grpSpLocks/>
          </p:cNvGrpSpPr>
          <p:nvPr/>
        </p:nvGrpSpPr>
        <p:grpSpPr bwMode="auto">
          <a:xfrm>
            <a:off x="0" y="638545"/>
            <a:ext cx="2818548" cy="2028455"/>
            <a:chOff x="-59" y="358"/>
            <a:chExt cx="3030" cy="1752"/>
          </a:xfrm>
        </p:grpSpPr>
        <p:pic>
          <p:nvPicPr>
            <p:cNvPr id="177156" name="Picture 4" descr="land_shallow_topo_2048_scroll_dark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555" y="1036"/>
              <a:ext cx="1912" cy="875"/>
            </a:xfrm>
            <a:prstGeom prst="rect">
              <a:avLst/>
            </a:prstGeom>
            <a:noFill/>
          </p:spPr>
        </p:pic>
        <p:sp>
          <p:nvSpPr>
            <p:cNvPr id="177157" name="Line 5"/>
            <p:cNvSpPr>
              <a:spLocks noChangeShapeType="1"/>
            </p:cNvSpPr>
            <p:nvPr/>
          </p:nvSpPr>
          <p:spPr bwMode="auto">
            <a:xfrm>
              <a:off x="551" y="830"/>
              <a:ext cx="887" cy="46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pic>
          <p:nvPicPr>
            <p:cNvPr id="177158" name="Picture 6" descr="ASC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118" y="562"/>
              <a:ext cx="433" cy="269"/>
            </a:xfrm>
            <a:prstGeom prst="rect">
              <a:avLst/>
            </a:prstGeom>
            <a:noFill/>
          </p:spPr>
        </p:pic>
        <p:pic>
          <p:nvPicPr>
            <p:cNvPr id="177159" name="Picture 7" descr="ASC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664" y="561"/>
              <a:ext cx="433" cy="269"/>
            </a:xfrm>
            <a:prstGeom prst="rect">
              <a:avLst/>
            </a:prstGeom>
            <a:noFill/>
          </p:spPr>
        </p:pic>
        <p:sp>
          <p:nvSpPr>
            <p:cNvPr id="177160" name="Line 8"/>
            <p:cNvSpPr>
              <a:spLocks noChangeShapeType="1"/>
            </p:cNvSpPr>
            <p:nvPr/>
          </p:nvSpPr>
          <p:spPr bwMode="auto">
            <a:xfrm>
              <a:off x="885" y="829"/>
              <a:ext cx="568" cy="445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pic>
          <p:nvPicPr>
            <p:cNvPr id="177161" name="Picture 9" descr="DSC01289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1204" y="566"/>
              <a:ext cx="448" cy="260"/>
            </a:xfrm>
            <a:prstGeom prst="rect">
              <a:avLst/>
            </a:prstGeom>
            <a:noFill/>
          </p:spPr>
        </p:pic>
        <p:sp>
          <p:nvSpPr>
            <p:cNvPr id="177162" name="Line 10"/>
            <p:cNvSpPr>
              <a:spLocks noChangeShapeType="1"/>
            </p:cNvSpPr>
            <p:nvPr/>
          </p:nvSpPr>
          <p:spPr bwMode="auto">
            <a:xfrm>
              <a:off x="1451" y="831"/>
              <a:ext cx="17" cy="445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pic>
          <p:nvPicPr>
            <p:cNvPr id="177163" name="Picture 11" descr="logo-color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734" y="370"/>
              <a:ext cx="278" cy="93"/>
            </a:xfrm>
            <a:prstGeom prst="rect">
              <a:avLst/>
            </a:prstGeom>
            <a:noFill/>
          </p:spPr>
        </p:pic>
        <p:sp>
          <p:nvSpPr>
            <p:cNvPr id="177164" name="Text Box 12"/>
            <p:cNvSpPr txBox="1">
              <a:spLocks noChangeArrowheads="1"/>
            </p:cNvSpPr>
            <p:nvPr/>
          </p:nvSpPr>
          <p:spPr bwMode="auto">
            <a:xfrm>
              <a:off x="227" y="451"/>
              <a:ext cx="318" cy="2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altLang="ja-JP" sz="1600">
                  <a:latin typeface="Stencil" pitchFamily="-112" charset="0"/>
                </a:rPr>
                <a:t>P32</a:t>
              </a:r>
            </a:p>
          </p:txBody>
        </p:sp>
        <p:sp>
          <p:nvSpPr>
            <p:cNvPr id="177165" name="Text Box 13"/>
            <p:cNvSpPr txBox="1">
              <a:spLocks noChangeArrowheads="1"/>
            </p:cNvSpPr>
            <p:nvPr/>
          </p:nvSpPr>
          <p:spPr bwMode="auto">
            <a:xfrm>
              <a:off x="751" y="453"/>
              <a:ext cx="335" cy="2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altLang="ja-JP" sz="1600">
                  <a:latin typeface="Stencil" pitchFamily="-112" charset="0"/>
                </a:rPr>
                <a:t>M64</a:t>
              </a:r>
            </a:p>
          </p:txBody>
        </p:sp>
        <p:sp>
          <p:nvSpPr>
            <p:cNvPr id="177166" name="Text Box 14"/>
            <p:cNvSpPr txBox="1">
              <a:spLocks noChangeArrowheads="1"/>
            </p:cNvSpPr>
            <p:nvPr/>
          </p:nvSpPr>
          <p:spPr bwMode="auto">
            <a:xfrm>
              <a:off x="1310" y="452"/>
              <a:ext cx="310" cy="2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altLang="ja-JP" sz="1600">
                  <a:latin typeface="Stencil" pitchFamily="-112" charset="0"/>
                </a:rPr>
                <a:t>F32</a:t>
              </a:r>
            </a:p>
          </p:txBody>
        </p:sp>
        <p:sp>
          <p:nvSpPr>
            <p:cNvPr id="177168" name="Line 16"/>
            <p:cNvSpPr>
              <a:spLocks noChangeShapeType="1"/>
            </p:cNvSpPr>
            <p:nvPr/>
          </p:nvSpPr>
          <p:spPr bwMode="auto">
            <a:xfrm flipV="1">
              <a:off x="514" y="1320"/>
              <a:ext cx="1638" cy="263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pic>
          <p:nvPicPr>
            <p:cNvPr id="177170" name="Picture 18" descr="logo-color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234" y="370"/>
              <a:ext cx="278" cy="93"/>
            </a:xfrm>
            <a:prstGeom prst="rect">
              <a:avLst/>
            </a:prstGeom>
            <a:noFill/>
          </p:spPr>
        </p:pic>
        <p:pic>
          <p:nvPicPr>
            <p:cNvPr id="177171" name="Picture 19" descr="logo-color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1274" y="370"/>
              <a:ext cx="279" cy="93"/>
            </a:xfrm>
            <a:prstGeom prst="rect">
              <a:avLst/>
            </a:prstGeom>
            <a:noFill/>
          </p:spPr>
        </p:pic>
        <p:pic>
          <p:nvPicPr>
            <p:cNvPr id="177173" name="Picture 21" descr="IMG_4647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111" y="1696"/>
              <a:ext cx="390" cy="267"/>
            </a:xfrm>
            <a:prstGeom prst="rect">
              <a:avLst/>
            </a:prstGeom>
            <a:noFill/>
          </p:spPr>
        </p:pic>
        <p:sp>
          <p:nvSpPr>
            <p:cNvPr id="177175" name="Text Box 23"/>
            <p:cNvSpPr txBox="1">
              <a:spLocks noChangeArrowheads="1"/>
            </p:cNvSpPr>
            <p:nvPr/>
          </p:nvSpPr>
          <p:spPr bwMode="auto">
            <a:xfrm>
              <a:off x="-59" y="1320"/>
              <a:ext cx="1064" cy="2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altLang="ja-JP" sz="1600" dirty="0" smtClean="0">
                  <a:latin typeface="Stencil" pitchFamily="-112" charset="0"/>
                </a:rPr>
                <a:t>Purdue</a:t>
              </a:r>
              <a:endParaRPr lang="en-US" altLang="ja-JP" sz="1600" dirty="0">
                <a:latin typeface="Stencil" pitchFamily="-112" charset="0"/>
              </a:endParaRPr>
            </a:p>
          </p:txBody>
        </p:sp>
        <p:pic>
          <p:nvPicPr>
            <p:cNvPr id="177176" name="Picture 24" descr="lemieux"/>
            <p:cNvPicPr>
              <a:picLocks noChangeAspect="1"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2507" y="1270"/>
              <a:ext cx="434" cy="276"/>
            </a:xfrm>
            <a:prstGeom prst="rect">
              <a:avLst/>
            </a:prstGeom>
            <a:noFill/>
          </p:spPr>
        </p:pic>
        <p:pic>
          <p:nvPicPr>
            <p:cNvPr id="177177" name="Picture 25" descr="ncsa_logo2"/>
            <p:cNvPicPr>
              <a:picLocks noChangeAspect="1" noChangeArrowheads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 bwMode="auto">
            <a:xfrm>
              <a:off x="2308" y="358"/>
              <a:ext cx="551" cy="126"/>
            </a:xfrm>
            <a:prstGeom prst="rect">
              <a:avLst/>
            </a:prstGeom>
            <a:noFill/>
          </p:spPr>
        </p:pic>
        <p:pic>
          <p:nvPicPr>
            <p:cNvPr id="177179" name="Picture 27" descr="photo-l1"/>
            <p:cNvPicPr>
              <a:picLocks noChangeAspect="1" noChangeArrowheads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 bwMode="auto">
            <a:xfrm>
              <a:off x="1839" y="557"/>
              <a:ext cx="429" cy="266"/>
            </a:xfrm>
            <a:prstGeom prst="rect">
              <a:avLst/>
            </a:prstGeom>
            <a:noFill/>
          </p:spPr>
        </p:pic>
        <p:sp>
          <p:nvSpPr>
            <p:cNvPr id="177180" name="Line 28"/>
            <p:cNvSpPr>
              <a:spLocks noChangeShapeType="1"/>
            </p:cNvSpPr>
            <p:nvPr/>
          </p:nvSpPr>
          <p:spPr bwMode="auto">
            <a:xfrm flipH="1">
              <a:off x="2026" y="830"/>
              <a:ext cx="29" cy="482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pic>
          <p:nvPicPr>
            <p:cNvPr id="177181" name="Picture 29" descr="NCSA DTF"/>
            <p:cNvPicPr>
              <a:picLocks noChangeAspect="1" noChangeArrowheads="1"/>
            </p:cNvPicPr>
            <p:nvPr/>
          </p:nvPicPr>
          <p:blipFill>
            <a:blip r:embed="rId11"/>
            <a:srcRect/>
            <a:stretch>
              <a:fillRect/>
            </a:stretch>
          </p:blipFill>
          <p:spPr bwMode="auto">
            <a:xfrm>
              <a:off x="2366" y="566"/>
              <a:ext cx="472" cy="258"/>
            </a:xfrm>
            <a:prstGeom prst="rect">
              <a:avLst/>
            </a:prstGeom>
            <a:noFill/>
          </p:spPr>
        </p:pic>
        <p:sp>
          <p:nvSpPr>
            <p:cNvPr id="177182" name="Line 30"/>
            <p:cNvSpPr>
              <a:spLocks noChangeShapeType="1"/>
            </p:cNvSpPr>
            <p:nvPr/>
          </p:nvSpPr>
          <p:spPr bwMode="auto">
            <a:xfrm flipH="1">
              <a:off x="2151" y="814"/>
              <a:ext cx="397" cy="46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pic>
          <p:nvPicPr>
            <p:cNvPr id="177183" name="Picture 31" descr="psc_logo"/>
            <p:cNvPicPr>
              <a:picLocks noChangeAspect="1" noChangeArrowheads="1"/>
            </p:cNvPicPr>
            <p:nvPr/>
          </p:nvPicPr>
          <p:blipFill>
            <a:blip r:embed="rId12"/>
            <a:srcRect/>
            <a:stretch>
              <a:fillRect/>
            </a:stretch>
          </p:blipFill>
          <p:spPr bwMode="auto">
            <a:xfrm>
              <a:off x="2565" y="1015"/>
              <a:ext cx="327" cy="225"/>
            </a:xfrm>
            <a:prstGeom prst="rect">
              <a:avLst/>
            </a:prstGeom>
            <a:noFill/>
          </p:spPr>
        </p:pic>
        <p:sp>
          <p:nvSpPr>
            <p:cNvPr id="177184" name="Line 32"/>
            <p:cNvSpPr>
              <a:spLocks noChangeShapeType="1"/>
            </p:cNvSpPr>
            <p:nvPr/>
          </p:nvSpPr>
          <p:spPr bwMode="auto">
            <a:xfrm flipH="1" flipV="1">
              <a:off x="2215" y="1254"/>
              <a:ext cx="294" cy="86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77185" name="Text Box 33"/>
            <p:cNvSpPr txBox="1">
              <a:spLocks noChangeArrowheads="1"/>
            </p:cNvSpPr>
            <p:nvPr/>
          </p:nvSpPr>
          <p:spPr bwMode="auto">
            <a:xfrm>
              <a:off x="2480" y="1157"/>
              <a:ext cx="313" cy="2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altLang="ja-JP" sz="1600" dirty="0">
                  <a:latin typeface="Stencil" pitchFamily="-112" charset="0"/>
                </a:rPr>
                <a:t>TCS</a:t>
              </a:r>
            </a:p>
          </p:txBody>
        </p:sp>
        <p:sp>
          <p:nvSpPr>
            <p:cNvPr id="177186" name="Text Box 34"/>
            <p:cNvSpPr txBox="1">
              <a:spLocks noChangeArrowheads="1"/>
            </p:cNvSpPr>
            <p:nvPr/>
          </p:nvSpPr>
          <p:spPr bwMode="auto">
            <a:xfrm>
              <a:off x="2489" y="451"/>
              <a:ext cx="321" cy="2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altLang="ja-JP" sz="1600">
                  <a:latin typeface="Stencil" pitchFamily="-112" charset="0"/>
                </a:rPr>
                <a:t>DTF</a:t>
              </a:r>
            </a:p>
          </p:txBody>
        </p:sp>
        <p:sp>
          <p:nvSpPr>
            <p:cNvPr id="177187" name="Text Box 35"/>
            <p:cNvSpPr txBox="1">
              <a:spLocks noChangeArrowheads="1"/>
            </p:cNvSpPr>
            <p:nvPr/>
          </p:nvSpPr>
          <p:spPr bwMode="auto">
            <a:xfrm>
              <a:off x="1680" y="501"/>
              <a:ext cx="718" cy="2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altLang="ja-JP" sz="1600" dirty="0" smtClean="0">
                  <a:latin typeface="Stencil" pitchFamily="-112" charset="0"/>
                </a:rPr>
                <a:t>SDSC</a:t>
              </a:r>
              <a:endParaRPr lang="en-US" altLang="ja-JP" sz="1600" dirty="0">
                <a:latin typeface="Stencil" pitchFamily="-112" charset="0"/>
              </a:endParaRPr>
            </a:p>
          </p:txBody>
        </p:sp>
        <p:pic>
          <p:nvPicPr>
            <p:cNvPr id="177188" name="Picture 36" descr="home_teragrid"/>
            <p:cNvPicPr>
              <a:picLocks noChangeAspect="1" noChangeArrowheads="1"/>
            </p:cNvPicPr>
            <p:nvPr/>
          </p:nvPicPr>
          <p:blipFill>
            <a:blip r:embed="rId13"/>
            <a:srcRect/>
            <a:stretch>
              <a:fillRect/>
            </a:stretch>
          </p:blipFill>
          <p:spPr bwMode="auto">
            <a:xfrm>
              <a:off x="1770" y="1347"/>
              <a:ext cx="668" cy="80"/>
            </a:xfrm>
            <a:prstGeom prst="rect">
              <a:avLst/>
            </a:prstGeom>
            <a:noFill/>
          </p:spPr>
        </p:pic>
        <p:sp>
          <p:nvSpPr>
            <p:cNvPr id="177189" name="AutoShape 37"/>
            <p:cNvSpPr>
              <a:spLocks noChangeArrowheads="1"/>
            </p:cNvSpPr>
            <p:nvPr/>
          </p:nvSpPr>
          <p:spPr bwMode="auto">
            <a:xfrm>
              <a:off x="22" y="468"/>
              <a:ext cx="1759" cy="599"/>
            </a:xfrm>
            <a:prstGeom prst="roundRect">
              <a:avLst>
                <a:gd name="adj" fmla="val 16667"/>
              </a:avLst>
            </a:prstGeom>
            <a:noFill/>
            <a:ln w="38100">
              <a:solidFill>
                <a:srgbClr val="00800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77190" name="AutoShape 38"/>
            <p:cNvSpPr>
              <a:spLocks noChangeArrowheads="1"/>
            </p:cNvSpPr>
            <p:nvPr/>
          </p:nvSpPr>
          <p:spPr bwMode="auto">
            <a:xfrm>
              <a:off x="22" y="468"/>
              <a:ext cx="1758" cy="599"/>
            </a:xfrm>
            <a:prstGeom prst="roundRect">
              <a:avLst>
                <a:gd name="adj" fmla="val 16667"/>
              </a:avLst>
            </a:prstGeom>
            <a:noFill/>
            <a:ln w="38100">
              <a:solidFill>
                <a:srgbClr val="00800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77191" name="AutoShape 39"/>
            <p:cNvSpPr>
              <a:spLocks noChangeArrowheads="1"/>
            </p:cNvSpPr>
            <p:nvPr/>
          </p:nvSpPr>
          <p:spPr bwMode="auto">
            <a:xfrm>
              <a:off x="2308" y="436"/>
              <a:ext cx="663" cy="1326"/>
            </a:xfrm>
            <a:prstGeom prst="roundRect">
              <a:avLst>
                <a:gd name="adj" fmla="val 16667"/>
              </a:avLst>
            </a:prstGeom>
            <a:noFill/>
            <a:ln w="38100">
              <a:solidFill>
                <a:srgbClr val="00800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grpSp>
          <p:nvGrpSpPr>
            <p:cNvPr id="177192" name="Group 40"/>
            <p:cNvGrpSpPr>
              <a:grpSpLocks/>
            </p:cNvGrpSpPr>
            <p:nvPr/>
          </p:nvGrpSpPr>
          <p:grpSpPr bwMode="auto">
            <a:xfrm>
              <a:off x="22" y="468"/>
              <a:ext cx="2286" cy="599"/>
              <a:chOff x="1066" y="1979"/>
              <a:chExt cx="2948" cy="861"/>
            </a:xfrm>
          </p:grpSpPr>
          <p:sp>
            <p:nvSpPr>
              <p:cNvPr id="177193" name="AutoShape 41"/>
              <p:cNvSpPr>
                <a:spLocks noChangeArrowheads="1"/>
              </p:cNvSpPr>
              <p:nvPr/>
            </p:nvSpPr>
            <p:spPr bwMode="auto">
              <a:xfrm>
                <a:off x="3334" y="1979"/>
                <a:ext cx="680" cy="861"/>
              </a:xfrm>
              <a:prstGeom prst="roundRect">
                <a:avLst>
                  <a:gd name="adj" fmla="val 16667"/>
                </a:avLst>
              </a:prstGeom>
              <a:noFill/>
              <a:ln w="38100">
                <a:solidFill>
                  <a:srgbClr val="008000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ja-JP" altLang="en-US"/>
              </a:p>
            </p:txBody>
          </p:sp>
          <p:sp>
            <p:nvSpPr>
              <p:cNvPr id="177194" name="AutoShape 42"/>
              <p:cNvSpPr>
                <a:spLocks noChangeArrowheads="1"/>
              </p:cNvSpPr>
              <p:nvPr/>
            </p:nvSpPr>
            <p:spPr bwMode="auto">
              <a:xfrm>
                <a:off x="1066" y="1979"/>
                <a:ext cx="2268" cy="861"/>
              </a:xfrm>
              <a:prstGeom prst="roundRect">
                <a:avLst>
                  <a:gd name="adj" fmla="val 16667"/>
                </a:avLst>
              </a:prstGeom>
              <a:noFill/>
              <a:ln w="38100">
                <a:solidFill>
                  <a:srgbClr val="008000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ja-JP" altLang="en-US"/>
              </a:p>
            </p:txBody>
          </p:sp>
        </p:grpSp>
        <p:grpSp>
          <p:nvGrpSpPr>
            <p:cNvPr id="177195" name="Group 43"/>
            <p:cNvGrpSpPr>
              <a:grpSpLocks/>
            </p:cNvGrpSpPr>
            <p:nvPr/>
          </p:nvGrpSpPr>
          <p:grpSpPr bwMode="auto">
            <a:xfrm>
              <a:off x="22" y="468"/>
              <a:ext cx="1759" cy="1642"/>
              <a:chOff x="1066" y="1979"/>
              <a:chExt cx="2268" cy="2358"/>
            </a:xfrm>
          </p:grpSpPr>
          <p:sp>
            <p:nvSpPr>
              <p:cNvPr id="177196" name="AutoShape 44"/>
              <p:cNvSpPr>
                <a:spLocks noChangeArrowheads="1"/>
              </p:cNvSpPr>
              <p:nvPr/>
            </p:nvSpPr>
            <p:spPr bwMode="auto">
              <a:xfrm>
                <a:off x="1066" y="1979"/>
                <a:ext cx="2268" cy="861"/>
              </a:xfrm>
              <a:prstGeom prst="roundRect">
                <a:avLst>
                  <a:gd name="adj" fmla="val 16667"/>
                </a:avLst>
              </a:prstGeom>
              <a:noFill/>
              <a:ln w="38100">
                <a:solidFill>
                  <a:srgbClr val="008000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ja-JP" altLang="en-US"/>
              </a:p>
            </p:txBody>
          </p:sp>
          <p:sp>
            <p:nvSpPr>
              <p:cNvPr id="177197" name="AutoShape 45"/>
              <p:cNvSpPr>
                <a:spLocks noChangeArrowheads="1"/>
              </p:cNvSpPr>
              <p:nvPr/>
            </p:nvSpPr>
            <p:spPr bwMode="auto">
              <a:xfrm>
                <a:off x="1066" y="2840"/>
                <a:ext cx="680" cy="1497"/>
              </a:xfrm>
              <a:prstGeom prst="roundRect">
                <a:avLst>
                  <a:gd name="adj" fmla="val 16667"/>
                </a:avLst>
              </a:prstGeom>
              <a:noFill/>
              <a:ln w="38100">
                <a:solidFill>
                  <a:srgbClr val="008000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ja-JP" altLang="en-US"/>
              </a:p>
            </p:txBody>
          </p:sp>
        </p:grpSp>
      </p:grpSp>
      <p:sp>
        <p:nvSpPr>
          <p:cNvPr id="177199" name="Text Box 47"/>
          <p:cNvSpPr txBox="1">
            <a:spLocks noChangeArrowheads="1"/>
          </p:cNvSpPr>
          <p:nvPr/>
        </p:nvSpPr>
        <p:spPr bwMode="auto">
          <a:xfrm>
            <a:off x="228600" y="4782741"/>
            <a:ext cx="9448800" cy="1846659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altLang="ja-JP" sz="1700" b="1" i="1" dirty="0" smtClean="0">
                <a:solidFill>
                  <a:srgbClr val="0819C2"/>
                </a:solidFill>
                <a:latin typeface="ＭＳ Ｐゴシック" pitchFamily="-112" charset="-128"/>
              </a:rPr>
              <a:t>H19.10</a:t>
            </a:r>
            <a:r>
              <a:rPr lang="ja-JP" altLang="en-US" sz="1700" b="1" i="1" dirty="0" smtClean="0">
                <a:solidFill>
                  <a:srgbClr val="0819C2"/>
                </a:solidFill>
                <a:latin typeface="ＭＳ Ｐゴシック" pitchFamily="-112" charset="-128"/>
              </a:rPr>
              <a:t>に，グリッド</a:t>
            </a:r>
            <a:r>
              <a:rPr lang="ja-JP" altLang="en-US" sz="1700" b="1" i="1" dirty="0">
                <a:solidFill>
                  <a:srgbClr val="0819C2"/>
                </a:solidFill>
                <a:latin typeface="ＭＳ Ｐゴシック" pitchFamily="-112" charset="-128"/>
              </a:rPr>
              <a:t>技術を利用し，</a:t>
            </a:r>
            <a:r>
              <a:rPr lang="ja-JP" altLang="en-US" sz="1700" b="1" i="1" dirty="0" smtClean="0">
                <a:solidFill>
                  <a:srgbClr val="0819C2"/>
                </a:solidFill>
                <a:latin typeface="ＭＳ Ｐゴシック" pitchFamily="-112" charset="-128"/>
              </a:rPr>
              <a:t>日米</a:t>
            </a:r>
            <a:r>
              <a:rPr lang="en-US" altLang="ja-JP" sz="1700" b="1" i="1" dirty="0">
                <a:solidFill>
                  <a:srgbClr val="0819C2"/>
                </a:solidFill>
                <a:latin typeface="ＭＳ Ｐゴシック" pitchFamily="-112" charset="-128"/>
              </a:rPr>
              <a:t>4</a:t>
            </a:r>
            <a:r>
              <a:rPr lang="ja-JP" altLang="en-US" sz="1700" b="1" i="1" dirty="0" smtClean="0">
                <a:solidFill>
                  <a:srgbClr val="0819C2"/>
                </a:solidFill>
                <a:latin typeface="ＭＳ Ｐゴシック" pitchFamily="-112" charset="-128"/>
              </a:rPr>
              <a:t>か所</a:t>
            </a:r>
            <a:r>
              <a:rPr lang="ja-JP" altLang="en-US" sz="1700" b="1" i="1" dirty="0">
                <a:solidFill>
                  <a:srgbClr val="0819C2"/>
                </a:solidFill>
                <a:latin typeface="ＭＳ Ｐゴシック" pitchFamily="-112" charset="-128"/>
              </a:rPr>
              <a:t>のスーパーコンピュータセンターに</a:t>
            </a:r>
            <a:r>
              <a:rPr lang="ja-JP" altLang="en-US" sz="1700" b="1" i="1" dirty="0" smtClean="0">
                <a:solidFill>
                  <a:srgbClr val="0819C2"/>
                </a:solidFill>
                <a:latin typeface="ＭＳ Ｐゴシック" pitchFamily="-112" charset="-128"/>
              </a:rPr>
              <a:t>ある</a:t>
            </a:r>
            <a:r>
              <a:rPr lang="en-US" altLang="ja-JP" sz="1700" b="1" i="1" dirty="0" smtClean="0">
                <a:solidFill>
                  <a:srgbClr val="0819C2"/>
                </a:solidFill>
                <a:latin typeface="ＭＳ Ｐゴシック" pitchFamily="-112" charset="-128"/>
              </a:rPr>
              <a:t>5</a:t>
            </a:r>
            <a:r>
              <a:rPr lang="ja-JP" altLang="en-US" sz="1700" b="1" i="1" dirty="0" smtClean="0">
                <a:solidFill>
                  <a:srgbClr val="0819C2"/>
                </a:solidFill>
                <a:latin typeface="ＭＳ Ｐゴシック" pitchFamily="-112" charset="-128"/>
              </a:rPr>
              <a:t>台</a:t>
            </a:r>
            <a:r>
              <a:rPr lang="ja-JP" altLang="en-US" sz="1700" b="1" i="1" dirty="0">
                <a:solidFill>
                  <a:srgbClr val="0819C2"/>
                </a:solidFill>
                <a:latin typeface="ＭＳ Ｐゴシック" pitchFamily="-112" charset="-128"/>
              </a:rPr>
              <a:t>の</a:t>
            </a:r>
            <a:r>
              <a:rPr lang="ja-JP" altLang="en-US" sz="1700" b="1" i="1" dirty="0" smtClean="0">
                <a:solidFill>
                  <a:srgbClr val="0819C2"/>
                </a:solidFill>
                <a:latin typeface="ＭＳ Ｐゴシック" pitchFamily="-112" charset="-128"/>
              </a:rPr>
              <a:t>スーパーコンピューター</a:t>
            </a:r>
            <a:r>
              <a:rPr lang="en-US" altLang="ja-JP" sz="1700" b="1" i="1" dirty="0" smtClean="0">
                <a:solidFill>
                  <a:srgbClr val="0819C2"/>
                </a:solidFill>
                <a:latin typeface="ＭＳ Ｐゴシック" pitchFamily="-112" charset="-128"/>
              </a:rPr>
              <a:t>(1129CPU)</a:t>
            </a:r>
            <a:r>
              <a:rPr lang="ja-JP" altLang="en-US" sz="1700" b="1" i="1" dirty="0" smtClean="0">
                <a:solidFill>
                  <a:srgbClr val="0819C2"/>
                </a:solidFill>
                <a:latin typeface="ＭＳ Ｐゴシック" pitchFamily="-112" charset="-128"/>
              </a:rPr>
              <a:t>を利用</a:t>
            </a:r>
            <a:r>
              <a:rPr lang="ja-JP" altLang="en-US" sz="1700" b="1" i="1" dirty="0">
                <a:solidFill>
                  <a:srgbClr val="0819C2"/>
                </a:solidFill>
                <a:latin typeface="ＭＳ Ｐゴシック" pitchFamily="-112" charset="-128"/>
              </a:rPr>
              <a:t>した</a:t>
            </a:r>
            <a:r>
              <a:rPr lang="ja-JP" altLang="en-US" sz="1700" b="1" i="1" dirty="0" smtClean="0">
                <a:solidFill>
                  <a:srgbClr val="0819C2"/>
                </a:solidFill>
                <a:latin typeface="ＭＳ Ｐゴシック" pitchFamily="-112" charset="-128"/>
              </a:rPr>
              <a:t>長時間大規模</a:t>
            </a:r>
            <a:r>
              <a:rPr lang="ja-JP" altLang="en-US" sz="1700" b="1" i="1" dirty="0">
                <a:solidFill>
                  <a:srgbClr val="0819C2"/>
                </a:solidFill>
                <a:latin typeface="ＭＳ Ｐゴシック" pitchFamily="-112" charset="-128"/>
              </a:rPr>
              <a:t>シミュレーション（</a:t>
            </a:r>
            <a:r>
              <a:rPr lang="ja-JP" altLang="en-US" sz="1700" b="1" i="1" dirty="0" smtClean="0">
                <a:solidFill>
                  <a:srgbClr val="0819C2"/>
                </a:solidFill>
                <a:latin typeface="ＭＳ Ｐゴシック" pitchFamily="-112" charset="-128"/>
              </a:rPr>
              <a:t>合計</a:t>
            </a:r>
            <a:r>
              <a:rPr lang="en-US" altLang="ja-JP" sz="1700" b="1" i="1" dirty="0">
                <a:solidFill>
                  <a:srgbClr val="0819C2"/>
                </a:solidFill>
                <a:latin typeface="ＭＳ Ｐゴシック" pitchFamily="-112" charset="-128"/>
              </a:rPr>
              <a:t>6</a:t>
            </a:r>
            <a:r>
              <a:rPr lang="ja-JP" altLang="en-US" sz="1700" b="1" i="1" dirty="0" smtClean="0">
                <a:solidFill>
                  <a:srgbClr val="0819C2"/>
                </a:solidFill>
                <a:latin typeface="ＭＳ Ｐゴシック" pitchFamily="-112" charset="-128"/>
              </a:rPr>
              <a:t>万</a:t>
            </a:r>
            <a:r>
              <a:rPr lang="ja-JP" altLang="en-US" sz="1700" b="1" i="1" dirty="0">
                <a:solidFill>
                  <a:srgbClr val="0819C2"/>
                </a:solidFill>
                <a:latin typeface="ＭＳ Ｐゴシック" pitchFamily="-112" charset="-128"/>
              </a:rPr>
              <a:t>ＣＰＵ</a:t>
            </a:r>
            <a:r>
              <a:rPr lang="ja-JP" altLang="en-US" sz="1700" b="1" i="1" dirty="0" smtClean="0">
                <a:solidFill>
                  <a:srgbClr val="0819C2"/>
                </a:solidFill>
                <a:latin typeface="ＭＳ Ｐゴシック" pitchFamily="-112" charset="-128"/>
              </a:rPr>
              <a:t>時間）</a:t>
            </a:r>
            <a:r>
              <a:rPr lang="ja-JP" altLang="en-US" sz="1700" b="1" i="1" dirty="0">
                <a:solidFill>
                  <a:srgbClr val="0819C2"/>
                </a:solidFill>
                <a:latin typeface="ＭＳ Ｐゴシック" pitchFamily="-112" charset="-128"/>
              </a:rPr>
              <a:t>に成功</a:t>
            </a:r>
            <a:endParaRPr lang="en-US" altLang="ja-JP" sz="1600" b="1" dirty="0"/>
          </a:p>
          <a:p>
            <a:r>
              <a:rPr lang="en-US" altLang="ja-JP" sz="1600" dirty="0">
                <a:solidFill>
                  <a:srgbClr val="740208"/>
                </a:solidFill>
              </a:rPr>
              <a:t> </a:t>
            </a:r>
            <a:r>
              <a:rPr lang="ja-JP" altLang="en-US" sz="1600" dirty="0">
                <a:solidFill>
                  <a:srgbClr val="740208"/>
                </a:solidFill>
              </a:rPr>
              <a:t>特筆すべき特徴</a:t>
            </a:r>
            <a:r>
              <a:rPr lang="en-US" altLang="ja-JP" sz="1600" dirty="0">
                <a:solidFill>
                  <a:srgbClr val="740208"/>
                </a:solidFill>
              </a:rPr>
              <a:t>:</a:t>
            </a:r>
            <a:endParaRPr lang="en-US" altLang="ja-JP" sz="1600" dirty="0"/>
          </a:p>
          <a:p>
            <a:pPr>
              <a:buFont typeface="Wingdings" pitchFamily="-112" charset="2"/>
              <a:buNone/>
            </a:pPr>
            <a:r>
              <a:rPr lang="en-US" altLang="ja-JP" sz="1600" dirty="0">
                <a:solidFill>
                  <a:srgbClr val="0819C2"/>
                </a:solidFill>
              </a:rPr>
              <a:t>  ◉ </a:t>
            </a:r>
            <a:r>
              <a:rPr lang="ja-JP" altLang="en-US" sz="1600" dirty="0"/>
              <a:t>利用可能なスパコンを自動的に</a:t>
            </a:r>
            <a:r>
              <a:rPr lang="ja-JP" altLang="en-US" sz="1600" dirty="0" smtClean="0"/>
              <a:t>選ぶスケジューリングモジュール開発</a:t>
            </a:r>
            <a:endParaRPr lang="en-US" altLang="ja-JP" sz="1600" dirty="0" smtClean="0"/>
          </a:p>
          <a:p>
            <a:pPr>
              <a:buFont typeface="Wingdings" pitchFamily="-112" charset="2"/>
              <a:buNone/>
            </a:pPr>
            <a:r>
              <a:rPr lang="en-US" altLang="ja-JP" sz="1600" dirty="0">
                <a:solidFill>
                  <a:srgbClr val="0819C2"/>
                </a:solidFill>
              </a:rPr>
              <a:t>  ◉</a:t>
            </a:r>
            <a:r>
              <a:rPr lang="en-US" altLang="ja-JP" sz="1600" dirty="0" smtClean="0"/>
              <a:t> </a:t>
            </a:r>
            <a:r>
              <a:rPr lang="ja-JP" altLang="en-US" sz="1600" dirty="0" smtClean="0"/>
              <a:t>化学反応位置前後を結ぶ仮想位置</a:t>
            </a:r>
            <a:r>
              <a:rPr lang="en-US" altLang="ja-JP" sz="1600" dirty="0" smtClean="0"/>
              <a:t>(30</a:t>
            </a:r>
            <a:r>
              <a:rPr lang="ja-JP" altLang="en-US" sz="1600" dirty="0" smtClean="0"/>
              <a:t>数個</a:t>
            </a:r>
            <a:r>
              <a:rPr lang="en-US" altLang="ja-JP" sz="1600" dirty="0" smtClean="0"/>
              <a:t>)</a:t>
            </a:r>
            <a:r>
              <a:rPr lang="ja-JP" altLang="en-US" sz="1600" dirty="0" smtClean="0"/>
              <a:t>毎に，必要とするプロセッサ数が異なる</a:t>
            </a:r>
            <a:endParaRPr lang="en-US" altLang="ja-JP" sz="1600" dirty="0" smtClean="0"/>
          </a:p>
          <a:p>
            <a:pPr>
              <a:buFont typeface="Wingdings" pitchFamily="-112" charset="2"/>
              <a:buNone/>
            </a:pPr>
            <a:r>
              <a:rPr lang="en-US" altLang="ja-JP" sz="1600" dirty="0">
                <a:solidFill>
                  <a:srgbClr val="0819C2"/>
                </a:solidFill>
              </a:rPr>
              <a:t>  ◉ </a:t>
            </a:r>
            <a:r>
              <a:rPr lang="ja-JP" altLang="en-US" sz="1600" dirty="0"/>
              <a:t>ハードウェア障害などの障害を検知し、自動的に復旧することにより長時間シミュレーションを継続</a:t>
            </a:r>
            <a:endParaRPr lang="en-US" altLang="ja-JP" sz="1600" dirty="0"/>
          </a:p>
          <a:p>
            <a:pPr>
              <a:buFont typeface="Wingdings" pitchFamily="-112" charset="2"/>
              <a:buNone/>
            </a:pPr>
            <a:r>
              <a:rPr lang="en-US" altLang="ja-JP" sz="1600" dirty="0">
                <a:solidFill>
                  <a:srgbClr val="0819C2"/>
                </a:solidFill>
              </a:rPr>
              <a:t>  </a:t>
            </a:r>
            <a:r>
              <a:rPr lang="en-US" altLang="ja-JP" sz="1600" dirty="0" smtClean="0">
                <a:solidFill>
                  <a:srgbClr val="0819C2"/>
                </a:solidFill>
              </a:rPr>
              <a:t>◉ </a:t>
            </a:r>
            <a:r>
              <a:rPr lang="ja-JP" altLang="en-US" sz="1600" dirty="0" smtClean="0"/>
              <a:t>この他にも，前年度，前々年度に，日米・環太平洋グリッドでの大規模シミュレーションに成功！</a:t>
            </a:r>
            <a:endParaRPr lang="ja-JP" altLang="en-US" sz="1600" dirty="0"/>
          </a:p>
        </p:txBody>
      </p:sp>
      <p:grpSp>
        <p:nvGrpSpPr>
          <p:cNvPr id="177204" name="Group 52"/>
          <p:cNvGrpSpPr>
            <a:grpSpLocks/>
          </p:cNvGrpSpPr>
          <p:nvPr/>
        </p:nvGrpSpPr>
        <p:grpSpPr bwMode="auto">
          <a:xfrm>
            <a:off x="0" y="450850"/>
            <a:ext cx="9910763" cy="82550"/>
            <a:chOff x="-2" y="408"/>
            <a:chExt cx="6243" cy="52"/>
          </a:xfrm>
        </p:grpSpPr>
        <p:sp>
          <p:nvSpPr>
            <p:cNvPr id="177205" name="Rectangle 53"/>
            <p:cNvSpPr>
              <a:spLocks noChangeArrowheads="1"/>
            </p:cNvSpPr>
            <p:nvPr/>
          </p:nvSpPr>
          <p:spPr bwMode="auto">
            <a:xfrm>
              <a:off x="-2" y="408"/>
              <a:ext cx="6232" cy="25"/>
            </a:xfrm>
            <a:prstGeom prst="rect">
              <a:avLst/>
            </a:prstGeom>
            <a:solidFill>
              <a:srgbClr val="FC0128"/>
            </a:solidFill>
            <a:ln w="12700">
              <a:solidFill>
                <a:srgbClr val="FC0128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77206" name="Rectangle 54"/>
            <p:cNvSpPr>
              <a:spLocks noChangeArrowheads="1"/>
            </p:cNvSpPr>
            <p:nvPr/>
          </p:nvSpPr>
          <p:spPr bwMode="auto">
            <a:xfrm flipV="1">
              <a:off x="0" y="433"/>
              <a:ext cx="6241" cy="27"/>
            </a:xfrm>
            <a:prstGeom prst="rect">
              <a:avLst/>
            </a:prstGeom>
            <a:solidFill>
              <a:srgbClr val="063DE8"/>
            </a:solidFill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</p:grpSp>
      <p:sp>
        <p:nvSpPr>
          <p:cNvPr id="57" name="正方形/長方形 56"/>
          <p:cNvSpPr/>
          <p:nvPr/>
        </p:nvSpPr>
        <p:spPr>
          <a:xfrm>
            <a:off x="381000" y="3249136"/>
            <a:ext cx="6629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800" b="1" dirty="0" smtClean="0">
                <a:solidFill>
                  <a:srgbClr val="D2061C"/>
                </a:solidFill>
                <a:latin typeface="ＭＳ Ｐゴシック" pitchFamily="-112" charset="-128"/>
              </a:rPr>
              <a:t>◉ </a:t>
            </a:r>
            <a:r>
              <a:rPr lang="ja-JP" altLang="en-US" sz="1600" dirty="0" smtClean="0">
                <a:solidFill>
                  <a:srgbClr val="0000FF"/>
                </a:solidFill>
                <a:latin typeface="+mn-ea"/>
                <a:ea typeface="+mn-ea"/>
              </a:rPr>
              <a:t>ポーラス構造を作る</a:t>
            </a:r>
            <a:r>
              <a:rPr lang="en-US" altLang="ja-JP" sz="1600" dirty="0" err="1" smtClean="0">
                <a:solidFill>
                  <a:srgbClr val="0000FF"/>
                </a:solidFill>
                <a:latin typeface="+mn-ea"/>
                <a:ea typeface="+mn-ea"/>
              </a:rPr>
              <a:t>γ</a:t>
            </a:r>
            <a:r>
              <a:rPr lang="ja-JP" altLang="en-US" sz="1600" dirty="0" smtClean="0">
                <a:solidFill>
                  <a:srgbClr val="0000FF"/>
                </a:solidFill>
                <a:latin typeface="+mj-ea"/>
                <a:ea typeface="+mj-ea"/>
              </a:rPr>
              <a:t>アルミナ中での水素原子の拡散移動過程</a:t>
            </a:r>
            <a:endParaRPr lang="ja-JP" altLang="en-US" sz="1600" dirty="0">
              <a:solidFill>
                <a:srgbClr val="0000FF"/>
              </a:solidFill>
              <a:latin typeface="+mj-ea"/>
              <a:ea typeface="+mj-ea"/>
            </a:endParaRPr>
          </a:p>
        </p:txBody>
      </p:sp>
      <p:sp>
        <p:nvSpPr>
          <p:cNvPr id="58" name="正方形/長方形 57"/>
          <p:cNvSpPr/>
          <p:nvPr/>
        </p:nvSpPr>
        <p:spPr>
          <a:xfrm>
            <a:off x="370840" y="3584416"/>
            <a:ext cx="72491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800" b="1" dirty="0" smtClean="0">
                <a:solidFill>
                  <a:srgbClr val="D2061C"/>
                </a:solidFill>
                <a:latin typeface="ＭＳ Ｐゴシック" pitchFamily="-112" charset="-128"/>
              </a:rPr>
              <a:t>◉ </a:t>
            </a:r>
            <a:r>
              <a:rPr lang="en-US" altLang="ja-JP" sz="1600" dirty="0" smtClean="0">
                <a:solidFill>
                  <a:srgbClr val="0000FF"/>
                </a:solidFill>
                <a:latin typeface="+mj-ea"/>
                <a:ea typeface="+mj-ea"/>
              </a:rPr>
              <a:t>NEB</a:t>
            </a:r>
            <a:r>
              <a:rPr lang="ja-JP" altLang="en-US" sz="1600" dirty="0" smtClean="0">
                <a:solidFill>
                  <a:srgbClr val="0000FF"/>
                </a:solidFill>
                <a:latin typeface="+mj-ea"/>
                <a:ea typeface="+mj-ea"/>
              </a:rPr>
              <a:t>化したハイブリッド量子古典法によるシミュレーション</a:t>
            </a:r>
            <a:endParaRPr lang="ja-JP" altLang="en-US" sz="1600" dirty="0">
              <a:solidFill>
                <a:srgbClr val="0000FF"/>
              </a:solidFill>
              <a:latin typeface="+mj-ea"/>
              <a:ea typeface="+mj-ea"/>
            </a:endParaRPr>
          </a:p>
        </p:txBody>
      </p:sp>
      <p:pic>
        <p:nvPicPr>
          <p:cNvPr id="60" name="図 5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324600" y="609600"/>
            <a:ext cx="3581400" cy="2819400"/>
          </a:xfrm>
          <a:prstGeom prst="rect">
            <a:avLst/>
          </a:prstGeom>
        </p:spPr>
      </p:pic>
      <p:sp>
        <p:nvSpPr>
          <p:cNvPr id="61" name="正方形/長方形 60"/>
          <p:cNvSpPr/>
          <p:nvPr/>
        </p:nvSpPr>
        <p:spPr>
          <a:xfrm>
            <a:off x="304800" y="3934936"/>
            <a:ext cx="8001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800" dirty="0" smtClean="0">
                <a:solidFill>
                  <a:srgbClr val="FF0000"/>
                </a:solidFill>
                <a:latin typeface="+mj-ea"/>
                <a:ea typeface="+mj-ea"/>
              </a:rPr>
              <a:t> ◉ </a:t>
            </a:r>
            <a:r>
              <a:rPr lang="ja-JP" altLang="en-US" sz="1600" dirty="0" smtClean="0">
                <a:solidFill>
                  <a:srgbClr val="0000FF"/>
                </a:solidFill>
                <a:latin typeface="+mj-ea"/>
                <a:ea typeface="+mj-ea"/>
              </a:rPr>
              <a:t>化学反応の前後位置を結ぶ仮想位置</a:t>
            </a:r>
            <a:r>
              <a:rPr lang="en-US" altLang="ja-JP" sz="1600" dirty="0" smtClean="0">
                <a:solidFill>
                  <a:srgbClr val="0000FF"/>
                </a:solidFill>
                <a:latin typeface="+mj-ea"/>
                <a:ea typeface="+mj-ea"/>
              </a:rPr>
              <a:t>(30</a:t>
            </a:r>
            <a:r>
              <a:rPr lang="ja-JP" altLang="en-US" sz="1600" dirty="0" smtClean="0">
                <a:solidFill>
                  <a:srgbClr val="0000FF"/>
                </a:solidFill>
                <a:latin typeface="+mj-ea"/>
                <a:ea typeface="+mj-ea"/>
              </a:rPr>
              <a:t>数個</a:t>
            </a:r>
            <a:r>
              <a:rPr lang="en-US" altLang="ja-JP" sz="1600" dirty="0" smtClean="0">
                <a:solidFill>
                  <a:srgbClr val="0000FF"/>
                </a:solidFill>
                <a:latin typeface="+mj-ea"/>
                <a:ea typeface="+mj-ea"/>
              </a:rPr>
              <a:t>)</a:t>
            </a:r>
            <a:r>
              <a:rPr lang="ja-JP" altLang="en-US" sz="1600" dirty="0" smtClean="0">
                <a:solidFill>
                  <a:srgbClr val="0000FF"/>
                </a:solidFill>
                <a:latin typeface="+mj-ea"/>
                <a:ea typeface="+mj-ea"/>
              </a:rPr>
              <a:t>毎に，必要とするプロセッサ数が異なる</a:t>
            </a:r>
            <a:endParaRPr lang="ja-JP" altLang="en-US" sz="1600" dirty="0">
              <a:solidFill>
                <a:srgbClr val="0000FF"/>
              </a:solidFill>
              <a:latin typeface="+mj-ea"/>
              <a:ea typeface="+mj-ea"/>
            </a:endParaRPr>
          </a:p>
        </p:txBody>
      </p:sp>
      <p:sp>
        <p:nvSpPr>
          <p:cNvPr id="62" name="正方形/長方形 61"/>
          <p:cNvSpPr/>
          <p:nvPr/>
        </p:nvSpPr>
        <p:spPr>
          <a:xfrm>
            <a:off x="304800" y="4248388"/>
            <a:ext cx="8001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800" dirty="0" smtClean="0">
                <a:solidFill>
                  <a:srgbClr val="FF0000"/>
                </a:solidFill>
                <a:latin typeface="+mj-ea"/>
                <a:ea typeface="+mj-ea"/>
              </a:rPr>
              <a:t> ◉ </a:t>
            </a:r>
            <a:r>
              <a:rPr lang="ja-JP" altLang="en-US" sz="1600" dirty="0" smtClean="0">
                <a:solidFill>
                  <a:srgbClr val="0000FF"/>
                </a:solidFill>
                <a:latin typeface="+mj-ea"/>
                <a:ea typeface="+mj-ea"/>
              </a:rPr>
              <a:t>全ての仮想位置</a:t>
            </a:r>
            <a:r>
              <a:rPr lang="en-US" altLang="ja-JP" sz="1600" dirty="0" smtClean="0">
                <a:solidFill>
                  <a:srgbClr val="0000FF"/>
                </a:solidFill>
                <a:latin typeface="+mj-ea"/>
                <a:ea typeface="+mj-ea"/>
              </a:rPr>
              <a:t>(30</a:t>
            </a:r>
            <a:r>
              <a:rPr lang="ja-JP" altLang="en-US" sz="1600" dirty="0" smtClean="0">
                <a:solidFill>
                  <a:srgbClr val="0000FF"/>
                </a:solidFill>
                <a:latin typeface="+mj-ea"/>
                <a:ea typeface="+mj-ea"/>
              </a:rPr>
              <a:t>数個</a:t>
            </a:r>
            <a:r>
              <a:rPr lang="en-US" altLang="ja-JP" sz="1600" dirty="0" smtClean="0">
                <a:solidFill>
                  <a:srgbClr val="0000FF"/>
                </a:solidFill>
                <a:latin typeface="+mj-ea"/>
                <a:ea typeface="+mj-ea"/>
              </a:rPr>
              <a:t>)</a:t>
            </a:r>
            <a:r>
              <a:rPr lang="ja-JP" altLang="en-US" sz="1600" dirty="0" smtClean="0">
                <a:solidFill>
                  <a:srgbClr val="0000FF"/>
                </a:solidFill>
                <a:latin typeface="+mj-ea"/>
                <a:ea typeface="+mj-ea"/>
              </a:rPr>
              <a:t>を，エネルギー緩和し，基底状態に持っていく</a:t>
            </a:r>
            <a:endParaRPr lang="ja-JP" altLang="en-US" sz="1600" dirty="0">
              <a:solidFill>
                <a:srgbClr val="0000FF"/>
              </a:solidFill>
              <a:latin typeface="+mj-ea"/>
              <a:ea typeface="+mj-ea"/>
            </a:endParaRPr>
          </a:p>
        </p:txBody>
      </p:sp>
      <p:pic>
        <p:nvPicPr>
          <p:cNvPr id="51" name="図 50" descr="a.jp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895600" y="609600"/>
            <a:ext cx="3403600" cy="2667000"/>
          </a:xfrm>
          <a:prstGeom prst="rect">
            <a:avLst/>
          </a:prstGeom>
        </p:spPr>
      </p:pic>
    </p:spTree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442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235325" y="1143000"/>
            <a:ext cx="2149475" cy="433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89443" name="Text Box 3"/>
          <p:cNvSpPr txBox="1">
            <a:spLocks noChangeArrowheads="1"/>
          </p:cNvSpPr>
          <p:nvPr/>
        </p:nvSpPr>
        <p:spPr bwMode="auto">
          <a:xfrm>
            <a:off x="5276850" y="1357313"/>
            <a:ext cx="4324350" cy="569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ja-JP" sz="1600" dirty="0">
                <a:latin typeface="ＭＳ Ｐゴシック" pitchFamily="-112" charset="-128"/>
              </a:rPr>
              <a:t>複雑媒質中の流れの</a:t>
            </a:r>
            <a:r>
              <a:rPr lang="ja-JP" sz="1600" dirty="0" smtClean="0">
                <a:latin typeface="ＭＳ Ｐゴシック" pitchFamily="-112" charset="-128"/>
              </a:rPr>
              <a:t>シミュレーション：</a:t>
            </a:r>
            <a:endParaRPr lang="ja-JP" altLang="ja-JP" sz="1400" dirty="0" smtClean="0">
              <a:latin typeface="ＭＳ Ｐゴシック" pitchFamily="-112" charset="-128"/>
            </a:endParaRPr>
          </a:p>
          <a:p>
            <a:r>
              <a:rPr lang="ja-JP" sz="1400" dirty="0" smtClean="0">
                <a:latin typeface="ＭＳ Ｐゴシック" pitchFamily="-112" charset="-128"/>
              </a:rPr>
              <a:t>　　</a:t>
            </a:r>
            <a:r>
              <a:rPr lang="ja-JP" altLang="en-US" sz="1500" dirty="0" smtClean="0">
                <a:latin typeface="ＭＳ Ｐ明朝"/>
                <a:ea typeface="ＭＳ Ｐ明朝"/>
                <a:cs typeface="ＭＳ Ｐ明朝"/>
              </a:rPr>
              <a:t>実際的なメソスケール多孔質内部</a:t>
            </a:r>
            <a:r>
              <a:rPr lang="en-US" altLang="ja-JP" sz="1500" dirty="0" smtClean="0">
                <a:latin typeface="ＭＳ Ｐ明朝"/>
                <a:ea typeface="ＭＳ Ｐ明朝"/>
                <a:cs typeface="ＭＳ Ｐ明朝"/>
              </a:rPr>
              <a:t>/</a:t>
            </a:r>
            <a:r>
              <a:rPr lang="ja-JP" altLang="en-US" sz="1500" dirty="0" smtClean="0">
                <a:latin typeface="ＭＳ Ｐ明朝"/>
                <a:ea typeface="ＭＳ Ｐ明朝"/>
                <a:cs typeface="ＭＳ Ｐ明朝"/>
              </a:rPr>
              <a:t>表面の流れ</a:t>
            </a:r>
            <a:endParaRPr lang="ja-JP" altLang="en-US" sz="1500" dirty="0">
              <a:latin typeface="ＭＳ Ｐ明朝"/>
              <a:ea typeface="ＭＳ Ｐ明朝"/>
              <a:cs typeface="ＭＳ Ｐ明朝"/>
            </a:endParaRPr>
          </a:p>
        </p:txBody>
      </p:sp>
      <p:sp>
        <p:nvSpPr>
          <p:cNvPr id="189444" name="Text Box 4"/>
          <p:cNvSpPr txBox="1">
            <a:spLocks noChangeArrowheads="1"/>
          </p:cNvSpPr>
          <p:nvPr/>
        </p:nvSpPr>
        <p:spPr bwMode="auto">
          <a:xfrm>
            <a:off x="5276850" y="2422525"/>
            <a:ext cx="4324350" cy="569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just"/>
            <a:r>
              <a:rPr lang="ja-JP" sz="1600" dirty="0">
                <a:latin typeface="ＭＳ Ｐゴシック" pitchFamily="-112" charset="-128"/>
              </a:rPr>
              <a:t>ハイブリッド流体</a:t>
            </a:r>
            <a:r>
              <a:rPr lang="en-US" altLang="ja-JP" sz="1600" dirty="0">
                <a:latin typeface="ＭＳ Ｐゴシック" pitchFamily="-112" charset="-128"/>
              </a:rPr>
              <a:t>-</a:t>
            </a:r>
            <a:r>
              <a:rPr lang="ja-JP" sz="1600" dirty="0">
                <a:latin typeface="ＭＳ Ｐゴシック" pitchFamily="-112" charset="-128"/>
              </a:rPr>
              <a:t>粗視化粒子シミュレーション:</a:t>
            </a:r>
            <a:endParaRPr lang="en-US" altLang="ja-JP" sz="1400" dirty="0">
              <a:latin typeface="ＭＳ Ｐゴシック" pitchFamily="-112" charset="-128"/>
            </a:endParaRPr>
          </a:p>
          <a:p>
            <a:pPr algn="just"/>
            <a:r>
              <a:rPr lang="ja-JP" altLang="en-US" sz="1500" dirty="0">
                <a:latin typeface="ＭＳ Ｐゴシック" pitchFamily="-112" charset="-128"/>
              </a:rPr>
              <a:t>　</a:t>
            </a:r>
            <a:r>
              <a:rPr lang="ja-JP" altLang="en-US" sz="1500" dirty="0" smtClean="0">
                <a:latin typeface="ＭＳ Ｐゴシック" pitchFamily="-112" charset="-128"/>
              </a:rPr>
              <a:t>　</a:t>
            </a:r>
            <a:r>
              <a:rPr lang="en-US" altLang="ja-JP" sz="1500" dirty="0">
                <a:latin typeface="ＭＳ Ｐ明朝" pitchFamily="-112" charset="-128"/>
                <a:ea typeface="ＭＳ Ｐ明朝" pitchFamily="-112" charset="-128"/>
                <a:cs typeface="ＭＳ Ｐ明朝" pitchFamily="-112" charset="-128"/>
              </a:rPr>
              <a:t>3</a:t>
            </a:r>
            <a:r>
              <a:rPr lang="en-US" sz="1500" dirty="0" smtClean="0">
                <a:latin typeface="ＭＳ Ｐ明朝" pitchFamily="-112" charset="-128"/>
                <a:ea typeface="ＭＳ Ｐ明朝" pitchFamily="-112" charset="-128"/>
                <a:cs typeface="ＭＳ Ｐ明朝" pitchFamily="-112" charset="-128"/>
              </a:rPr>
              <a:t>次</a:t>
            </a:r>
            <a:r>
              <a:rPr lang="en-US" sz="1500" dirty="0">
                <a:latin typeface="ＭＳ Ｐ明朝" pitchFamily="-112" charset="-128"/>
                <a:ea typeface="ＭＳ Ｐ明朝" pitchFamily="-112" charset="-128"/>
                <a:cs typeface="ＭＳ Ｐ明朝" pitchFamily="-112" charset="-128"/>
              </a:rPr>
              <a:t>元</a:t>
            </a:r>
            <a:r>
              <a:rPr lang="en-US" sz="1500" dirty="0" smtClean="0">
                <a:latin typeface="ＭＳ Ｐ明朝" pitchFamily="-112" charset="-128"/>
                <a:ea typeface="ＭＳ Ｐ明朝" pitchFamily="-112" charset="-128"/>
                <a:cs typeface="ＭＳ Ｐ明朝" pitchFamily="-112" charset="-128"/>
              </a:rPr>
              <a:t>ポズイユ</a:t>
            </a:r>
            <a:r>
              <a:rPr lang="en-US" sz="1500" dirty="0">
                <a:latin typeface="ＭＳ Ｐ明朝" pitchFamily="-112" charset="-128"/>
                <a:ea typeface="ＭＳ Ｐ明朝" pitchFamily="-112" charset="-128"/>
                <a:cs typeface="ＭＳ Ｐ明朝" pitchFamily="-112" charset="-128"/>
              </a:rPr>
              <a:t>流中におかれ</a:t>
            </a:r>
            <a:r>
              <a:rPr lang="en-US" sz="1500" dirty="0" smtClean="0">
                <a:latin typeface="ＭＳ Ｐ明朝" pitchFamily="-112" charset="-128"/>
                <a:ea typeface="ＭＳ Ｐ明朝" pitchFamily="-112" charset="-128"/>
                <a:cs typeface="ＭＳ Ｐ明朝" pitchFamily="-112" charset="-128"/>
              </a:rPr>
              <a:t>たCNT</a:t>
            </a:r>
            <a:r>
              <a:rPr lang="ja-JP" altLang="en-US" sz="1500" dirty="0" smtClean="0">
                <a:latin typeface="ＭＳ Ｐ明朝" pitchFamily="-112" charset="-128"/>
                <a:ea typeface="ＭＳ Ｐ明朝" pitchFamily="-112" charset="-128"/>
                <a:cs typeface="ＭＳ Ｐ明朝" pitchFamily="-112" charset="-128"/>
              </a:rPr>
              <a:t>等</a:t>
            </a:r>
            <a:endParaRPr lang="ja-JP" altLang="en-US" sz="1300" dirty="0">
              <a:latin typeface="ＭＳ Ｐ明朝" pitchFamily="-112" charset="-128"/>
              <a:ea typeface="ＭＳ Ｐ明朝" pitchFamily="-112" charset="-128"/>
              <a:cs typeface="ＭＳ Ｐ明朝" pitchFamily="-112" charset="-128"/>
            </a:endParaRPr>
          </a:p>
        </p:txBody>
      </p:sp>
      <p:sp>
        <p:nvSpPr>
          <p:cNvPr id="189445" name="Text Box 5"/>
          <p:cNvSpPr txBox="1">
            <a:spLocks noChangeArrowheads="1"/>
          </p:cNvSpPr>
          <p:nvPr/>
        </p:nvSpPr>
        <p:spPr bwMode="auto">
          <a:xfrm>
            <a:off x="5276850" y="3352800"/>
            <a:ext cx="4400550" cy="565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just"/>
            <a:r>
              <a:rPr lang="ja-JP" sz="1600" dirty="0">
                <a:latin typeface="ＭＳ Ｐゴシック" pitchFamily="-112" charset="-128"/>
              </a:rPr>
              <a:t>ハイブリッド原子</a:t>
            </a:r>
            <a:r>
              <a:rPr lang="en-US" altLang="ja-JP" sz="1600" dirty="0">
                <a:latin typeface="ＭＳ Ｐゴシック" pitchFamily="-112" charset="-128"/>
              </a:rPr>
              <a:t>-</a:t>
            </a:r>
            <a:r>
              <a:rPr lang="ja-JP" sz="1600" dirty="0">
                <a:latin typeface="ＭＳ Ｐゴシック" pitchFamily="-112" charset="-128"/>
              </a:rPr>
              <a:t>粗視化粒子シミュレーション:</a:t>
            </a:r>
            <a:endParaRPr lang="ja-JP" altLang="ja-JP" sz="1400" dirty="0">
              <a:latin typeface="ＭＳ Ｐゴシック" pitchFamily="-112" charset="-128"/>
            </a:endParaRPr>
          </a:p>
          <a:p>
            <a:pPr algn="just"/>
            <a:r>
              <a:rPr lang="ja-JP" sz="1500" dirty="0">
                <a:latin typeface="ＭＳ Ｐ明朝"/>
                <a:ea typeface="ＭＳ Ｐ明朝"/>
                <a:cs typeface="ＭＳ Ｐ明朝"/>
              </a:rPr>
              <a:t>　</a:t>
            </a:r>
            <a:r>
              <a:rPr lang="ja-JP" sz="1500" dirty="0" smtClean="0">
                <a:latin typeface="ＭＳ Ｐ明朝"/>
                <a:ea typeface="ＭＳ Ｐ明朝"/>
                <a:cs typeface="ＭＳ Ｐ明朝"/>
              </a:rPr>
              <a:t>　</a:t>
            </a:r>
            <a:r>
              <a:rPr lang="en-US" altLang="ja-JP" sz="1500" dirty="0" smtClean="0">
                <a:latin typeface="ＭＳ Ｐ明朝"/>
                <a:ea typeface="ＭＳ Ｐ明朝"/>
                <a:cs typeface="ＭＳ Ｐ明朝"/>
              </a:rPr>
              <a:t>3</a:t>
            </a:r>
            <a:r>
              <a:rPr lang="ja-JP" altLang="en-US" sz="1500" dirty="0" smtClean="0">
                <a:latin typeface="ＭＳ Ｐ明朝"/>
                <a:ea typeface="ＭＳ Ｐ明朝"/>
                <a:cs typeface="ＭＳ Ｐ明朝"/>
              </a:rPr>
              <a:t>次元</a:t>
            </a:r>
            <a:r>
              <a:rPr lang="ja-JP" sz="1500" dirty="0" smtClean="0">
                <a:latin typeface="ＭＳ Ｐ明朝"/>
                <a:ea typeface="ＭＳ Ｐ明朝"/>
                <a:cs typeface="ＭＳ Ｐ明朝"/>
              </a:rPr>
              <a:t>微細構造物</a:t>
            </a:r>
            <a:endParaRPr lang="ja-JP" altLang="en-US" sz="1400" dirty="0">
              <a:latin typeface="ＭＳ Ｐ明朝"/>
              <a:ea typeface="ＭＳ Ｐ明朝"/>
              <a:cs typeface="ＭＳ Ｐ明朝"/>
            </a:endParaRPr>
          </a:p>
        </p:txBody>
      </p:sp>
      <p:sp>
        <p:nvSpPr>
          <p:cNvPr id="189446" name="Text Box 6"/>
          <p:cNvSpPr txBox="1">
            <a:spLocks noChangeArrowheads="1"/>
          </p:cNvSpPr>
          <p:nvPr/>
        </p:nvSpPr>
        <p:spPr bwMode="auto">
          <a:xfrm>
            <a:off x="5276850" y="4572000"/>
            <a:ext cx="4629150" cy="569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just"/>
            <a:r>
              <a:rPr lang="ja-JP" sz="1600" dirty="0">
                <a:latin typeface="ＭＳ Ｐゴシック" pitchFamily="-112" charset="-128"/>
              </a:rPr>
              <a:t>ハイブリッド量子</a:t>
            </a:r>
            <a:r>
              <a:rPr lang="en-US" altLang="ja-JP" sz="1600" dirty="0">
                <a:latin typeface="ＭＳ Ｐゴシック" pitchFamily="-112" charset="-128"/>
              </a:rPr>
              <a:t>-</a:t>
            </a:r>
            <a:r>
              <a:rPr lang="ja-JP" sz="1600" dirty="0">
                <a:latin typeface="ＭＳ Ｐゴシック" pitchFamily="-112" charset="-128"/>
              </a:rPr>
              <a:t>古典</a:t>
            </a:r>
            <a:r>
              <a:rPr lang="ja-JP" sz="1600" dirty="0" smtClean="0">
                <a:latin typeface="ＭＳ Ｐゴシック" pitchFamily="-112" charset="-128"/>
              </a:rPr>
              <a:t>シミュレーション</a:t>
            </a:r>
            <a:r>
              <a:rPr lang="ja-JP" altLang="en-US" sz="1600" dirty="0" smtClean="0">
                <a:latin typeface="ＭＳ Ｐゴシック" pitchFamily="-112" charset="-128"/>
              </a:rPr>
              <a:t>：</a:t>
            </a:r>
          </a:p>
          <a:p>
            <a:pPr algn="just"/>
            <a:r>
              <a:rPr lang="ja-JP" altLang="en-US" sz="1500" dirty="0" smtClean="0">
                <a:latin typeface="ＭＳ Ｐ明朝"/>
                <a:ea typeface="ＭＳ Ｐ明朝"/>
                <a:cs typeface="ＭＳ Ｐ明朝"/>
              </a:rPr>
              <a:t>　　原子スケールの摩擦，局所酸化，拡散等への応用</a:t>
            </a:r>
            <a:endParaRPr lang="ja-JP" altLang="ja-JP" sz="1500" dirty="0" smtClean="0">
              <a:latin typeface="ＭＳ Ｐ明朝"/>
              <a:ea typeface="ＭＳ Ｐ明朝"/>
              <a:cs typeface="ＭＳ Ｐ明朝"/>
            </a:endParaRPr>
          </a:p>
        </p:txBody>
      </p:sp>
      <p:pic>
        <p:nvPicPr>
          <p:cNvPr id="189447" name="Picture 7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04863" y="1174750"/>
            <a:ext cx="1898650" cy="768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89448" name="Text Box 8"/>
          <p:cNvSpPr txBox="1">
            <a:spLocks noChangeArrowheads="1"/>
          </p:cNvSpPr>
          <p:nvPr/>
        </p:nvSpPr>
        <p:spPr bwMode="auto">
          <a:xfrm>
            <a:off x="758825" y="1905000"/>
            <a:ext cx="19812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ja-JP" altLang="en-US" sz="1400"/>
              <a:t>複雑媒質構造の再現</a:t>
            </a:r>
          </a:p>
        </p:txBody>
      </p:sp>
      <p:sp>
        <p:nvSpPr>
          <p:cNvPr id="189449" name="AutoShape 9" descr="格子 (小)"/>
          <p:cNvSpPr>
            <a:spLocks noChangeArrowheads="1"/>
          </p:cNvSpPr>
          <p:nvPr/>
        </p:nvSpPr>
        <p:spPr bwMode="auto">
          <a:xfrm rot="-1931744">
            <a:off x="2822575" y="1905000"/>
            <a:ext cx="330200" cy="304800"/>
          </a:xfrm>
          <a:prstGeom prst="leftArrow">
            <a:avLst>
              <a:gd name="adj1" fmla="val 50000"/>
              <a:gd name="adj2" fmla="val 27083"/>
            </a:avLst>
          </a:prstGeom>
          <a:pattFill prst="smGrid">
            <a:fgClr>
              <a:srgbClr val="E30079"/>
            </a:fgClr>
            <a:bgClr>
              <a:srgbClr val="FFFFFF"/>
            </a:bgClr>
          </a:patt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189450" name="AutoShape 10" descr="格子 (小)"/>
          <p:cNvSpPr>
            <a:spLocks noChangeArrowheads="1"/>
          </p:cNvSpPr>
          <p:nvPr/>
        </p:nvSpPr>
        <p:spPr bwMode="auto">
          <a:xfrm rot="-924735">
            <a:off x="2822575" y="2590800"/>
            <a:ext cx="330200" cy="304800"/>
          </a:xfrm>
          <a:prstGeom prst="leftArrow">
            <a:avLst>
              <a:gd name="adj1" fmla="val 50000"/>
              <a:gd name="adj2" fmla="val 27083"/>
            </a:avLst>
          </a:prstGeom>
          <a:pattFill prst="smGrid">
            <a:fgClr>
              <a:srgbClr val="E30079"/>
            </a:fgClr>
            <a:bgClr>
              <a:srgbClr val="FFFFFF"/>
            </a:bgClr>
          </a:patt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189451" name="AutoShape 11" descr="格子 (小)"/>
          <p:cNvSpPr>
            <a:spLocks noChangeArrowheads="1"/>
          </p:cNvSpPr>
          <p:nvPr/>
        </p:nvSpPr>
        <p:spPr bwMode="auto">
          <a:xfrm>
            <a:off x="2822575" y="3352800"/>
            <a:ext cx="330200" cy="304800"/>
          </a:xfrm>
          <a:prstGeom prst="leftArrow">
            <a:avLst>
              <a:gd name="adj1" fmla="val 50000"/>
              <a:gd name="adj2" fmla="val 27083"/>
            </a:avLst>
          </a:prstGeom>
          <a:pattFill prst="smGrid">
            <a:fgClr>
              <a:srgbClr val="E30079"/>
            </a:fgClr>
            <a:bgClr>
              <a:srgbClr val="FFFFFF"/>
            </a:bgClr>
          </a:patt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189452" name="AutoShape 12" descr="格子 (小)"/>
          <p:cNvSpPr>
            <a:spLocks noChangeArrowheads="1"/>
          </p:cNvSpPr>
          <p:nvPr/>
        </p:nvSpPr>
        <p:spPr bwMode="auto">
          <a:xfrm rot="518005">
            <a:off x="2822575" y="4343400"/>
            <a:ext cx="330200" cy="304800"/>
          </a:xfrm>
          <a:prstGeom prst="leftArrow">
            <a:avLst>
              <a:gd name="adj1" fmla="val 50000"/>
              <a:gd name="adj2" fmla="val 27083"/>
            </a:avLst>
          </a:prstGeom>
          <a:pattFill prst="smGrid">
            <a:fgClr>
              <a:srgbClr val="E30079"/>
            </a:fgClr>
            <a:bgClr>
              <a:srgbClr val="FFFFFF"/>
            </a:bgClr>
          </a:patt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189453" name="Rectangle 13"/>
          <p:cNvSpPr>
            <a:spLocks noChangeArrowheads="1"/>
          </p:cNvSpPr>
          <p:nvPr/>
        </p:nvSpPr>
        <p:spPr bwMode="auto">
          <a:xfrm>
            <a:off x="3276600" y="1171575"/>
            <a:ext cx="2014538" cy="996950"/>
          </a:xfrm>
          <a:prstGeom prst="rect">
            <a:avLst/>
          </a:prstGeom>
          <a:noFill/>
          <a:ln w="19050">
            <a:solidFill>
              <a:srgbClr val="6F6D6D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189454" name="AutoShape 14"/>
          <p:cNvSpPr>
            <a:spLocks noChangeArrowheads="1"/>
          </p:cNvSpPr>
          <p:nvPr/>
        </p:nvSpPr>
        <p:spPr bwMode="auto">
          <a:xfrm>
            <a:off x="2792413" y="1524000"/>
            <a:ext cx="412750" cy="152400"/>
          </a:xfrm>
          <a:prstGeom prst="leftRightArrow">
            <a:avLst>
              <a:gd name="adj1" fmla="val 50000"/>
              <a:gd name="adj2" fmla="val 541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grpSp>
        <p:nvGrpSpPr>
          <p:cNvPr id="189455" name="Group 15"/>
          <p:cNvGrpSpPr>
            <a:grpSpLocks/>
          </p:cNvGrpSpPr>
          <p:nvPr/>
        </p:nvGrpSpPr>
        <p:grpSpPr bwMode="auto">
          <a:xfrm>
            <a:off x="-4763" y="685800"/>
            <a:ext cx="9910763" cy="82550"/>
            <a:chOff x="-2" y="408"/>
            <a:chExt cx="6243" cy="52"/>
          </a:xfrm>
        </p:grpSpPr>
        <p:sp>
          <p:nvSpPr>
            <p:cNvPr id="189456" name="Rectangle 16"/>
            <p:cNvSpPr>
              <a:spLocks noChangeArrowheads="1"/>
            </p:cNvSpPr>
            <p:nvPr/>
          </p:nvSpPr>
          <p:spPr bwMode="auto">
            <a:xfrm>
              <a:off x="-2" y="408"/>
              <a:ext cx="6232" cy="25"/>
            </a:xfrm>
            <a:prstGeom prst="rect">
              <a:avLst/>
            </a:prstGeom>
            <a:solidFill>
              <a:srgbClr val="FC0128"/>
            </a:solidFill>
            <a:ln w="12700">
              <a:solidFill>
                <a:srgbClr val="FC0128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89457" name="Rectangle 17"/>
            <p:cNvSpPr>
              <a:spLocks noChangeArrowheads="1"/>
            </p:cNvSpPr>
            <p:nvPr/>
          </p:nvSpPr>
          <p:spPr bwMode="auto">
            <a:xfrm flipV="1">
              <a:off x="0" y="433"/>
              <a:ext cx="6241" cy="27"/>
            </a:xfrm>
            <a:prstGeom prst="rect">
              <a:avLst/>
            </a:prstGeom>
            <a:solidFill>
              <a:srgbClr val="063DE8"/>
            </a:solidFill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</p:grpSp>
      <p:sp>
        <p:nvSpPr>
          <p:cNvPr id="189458" name="Rectangle 18"/>
          <p:cNvSpPr>
            <a:spLocks noGrp="1" noChangeArrowheads="1"/>
          </p:cNvSpPr>
          <p:nvPr>
            <p:ph type="ctrTitle"/>
          </p:nvPr>
        </p:nvSpPr>
        <p:spPr>
          <a:xfrm>
            <a:off x="533400" y="152400"/>
            <a:ext cx="8382000" cy="381000"/>
          </a:xfrm>
        </p:spPr>
        <p:txBody>
          <a:bodyPr/>
          <a:lstStyle/>
          <a:p>
            <a:r>
              <a:rPr lang="ja-JP" altLang="en-US" sz="2400" b="1"/>
              <a:t>現状のまとめ</a:t>
            </a:r>
            <a:endParaRPr lang="ja-JP" altLang="en-US"/>
          </a:p>
        </p:txBody>
      </p:sp>
      <p:grpSp>
        <p:nvGrpSpPr>
          <p:cNvPr id="189459" name="Group 19"/>
          <p:cNvGrpSpPr>
            <a:grpSpLocks/>
          </p:cNvGrpSpPr>
          <p:nvPr/>
        </p:nvGrpSpPr>
        <p:grpSpPr bwMode="auto">
          <a:xfrm>
            <a:off x="692150" y="2801938"/>
            <a:ext cx="2046288" cy="2025650"/>
            <a:chOff x="374" y="1861"/>
            <a:chExt cx="1289" cy="1276"/>
          </a:xfrm>
        </p:grpSpPr>
        <p:sp>
          <p:nvSpPr>
            <p:cNvPr id="189460" name="Text Box 20"/>
            <p:cNvSpPr txBox="1">
              <a:spLocks noChangeArrowheads="1"/>
            </p:cNvSpPr>
            <p:nvPr/>
          </p:nvSpPr>
          <p:spPr bwMode="auto">
            <a:xfrm>
              <a:off x="416" y="2928"/>
              <a:ext cx="1144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ja-JP" altLang="en-US" sz="1400"/>
                <a:t>グリッド計算適用化</a:t>
              </a:r>
            </a:p>
          </p:txBody>
        </p:sp>
        <p:graphicFrame>
          <p:nvGraphicFramePr>
            <p:cNvPr id="189461" name="Object 21"/>
            <p:cNvGraphicFramePr>
              <a:graphicFrameLocks noChangeAspect="1"/>
            </p:cNvGraphicFramePr>
            <p:nvPr/>
          </p:nvGraphicFramePr>
          <p:xfrm>
            <a:off x="415" y="1872"/>
            <a:ext cx="1232" cy="1038"/>
          </p:xfrm>
          <a:graphic>
            <a:graphicData uri="http://schemas.openxmlformats.org/presentationml/2006/ole">
              <p:oleObj spid="_x0000_s189461" name="文書" r:id="rId6" imgW="3453384" imgH="2910840" progId="Word.Document.8">
                <p:embed/>
              </p:oleObj>
            </a:graphicData>
          </a:graphic>
        </p:graphicFrame>
        <p:sp>
          <p:nvSpPr>
            <p:cNvPr id="189462" name="Rectangle 22"/>
            <p:cNvSpPr>
              <a:spLocks noChangeArrowheads="1"/>
            </p:cNvSpPr>
            <p:nvPr/>
          </p:nvSpPr>
          <p:spPr bwMode="auto">
            <a:xfrm>
              <a:off x="374" y="1861"/>
              <a:ext cx="1289" cy="1276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</p:grpSp>
      <p:sp>
        <p:nvSpPr>
          <p:cNvPr id="189463" name="Text Box 23"/>
          <p:cNvSpPr txBox="1">
            <a:spLocks noChangeArrowheads="1"/>
          </p:cNvSpPr>
          <p:nvPr/>
        </p:nvSpPr>
        <p:spPr bwMode="auto">
          <a:xfrm>
            <a:off x="641350" y="4953000"/>
            <a:ext cx="2408833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ja-JP" altLang="en-US" sz="1500" dirty="0" smtClean="0"/>
              <a:t>次</a:t>
            </a:r>
            <a:r>
              <a:rPr lang="ja-JP" altLang="en-US" sz="1500" dirty="0"/>
              <a:t>世代スパコン単体</a:t>
            </a:r>
            <a:endParaRPr lang="en-US" altLang="ja-JP" sz="1500" dirty="0"/>
          </a:p>
          <a:p>
            <a:r>
              <a:rPr lang="ja-JP" altLang="en-US" sz="1500" dirty="0"/>
              <a:t>への適用も目指し，</a:t>
            </a:r>
            <a:endParaRPr lang="en-US" altLang="ja-JP" sz="1500" dirty="0"/>
          </a:p>
          <a:p>
            <a:r>
              <a:rPr lang="ja-JP" altLang="en-US" sz="1500" dirty="0"/>
              <a:t>大規模シミュレーション化も</a:t>
            </a:r>
            <a:endParaRPr lang="en-US" altLang="ja-JP" sz="1500" dirty="0"/>
          </a:p>
          <a:p>
            <a:r>
              <a:rPr lang="ja-JP" altLang="en-US" sz="1500" dirty="0"/>
              <a:t>視野に入れる</a:t>
            </a:r>
          </a:p>
        </p:txBody>
      </p:sp>
    </p:spTree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2"/>
          <p:cNvSpPr>
            <a:spLocks noGrp="1" noChangeArrowheads="1"/>
          </p:cNvSpPr>
          <p:nvPr>
            <p:ph type="title"/>
          </p:nvPr>
        </p:nvSpPr>
        <p:spPr>
          <a:xfrm>
            <a:off x="26988" y="50800"/>
            <a:ext cx="9726612" cy="609600"/>
          </a:xfrm>
          <a:noFill/>
          <a:ln/>
        </p:spPr>
        <p:txBody>
          <a:bodyPr lIns="90487" tIns="44450" rIns="90487" bIns="44450"/>
          <a:lstStyle/>
          <a:p>
            <a:r>
              <a:rPr lang="ja-JP" altLang="en-US" sz="2500" b="1" dirty="0">
                <a:solidFill>
                  <a:srgbClr val="000000"/>
                </a:solidFill>
                <a:latin typeface="+mj-ea"/>
                <a:cs typeface="ＭＳ 明朝" pitchFamily="-112" charset="-128"/>
              </a:rPr>
              <a:t>現実の</a:t>
            </a:r>
            <a:r>
              <a:rPr lang="ja-JP" altLang="en-US" sz="2500" b="1" dirty="0" smtClean="0">
                <a:solidFill>
                  <a:srgbClr val="000000"/>
                </a:solidFill>
                <a:latin typeface="+mj-ea"/>
                <a:cs typeface="ＭＳ 明朝" pitchFamily="-112" charset="-128"/>
              </a:rPr>
              <a:t>材料にみる</a:t>
            </a:r>
            <a:r>
              <a:rPr lang="ja-JP" altLang="en-US" sz="2500" b="1" dirty="0" smtClean="0">
                <a:solidFill>
                  <a:srgbClr val="D2061C"/>
                </a:solidFill>
                <a:latin typeface="+mj-ea"/>
                <a:cs typeface="ＭＳ 明朝" pitchFamily="-112" charset="-128"/>
              </a:rPr>
              <a:t>多階層</a:t>
            </a:r>
            <a:r>
              <a:rPr lang="ja-JP" altLang="en-US" sz="2500" b="1" dirty="0" smtClean="0">
                <a:solidFill>
                  <a:srgbClr val="000000"/>
                </a:solidFill>
                <a:latin typeface="+mj-ea"/>
                <a:cs typeface="ＭＳ 明朝" pitchFamily="-112" charset="-128"/>
              </a:rPr>
              <a:t>物理の連携</a:t>
            </a:r>
            <a:r>
              <a:rPr lang="en-US" altLang="ja-JP" sz="2500" b="1" dirty="0" smtClean="0">
                <a:solidFill>
                  <a:srgbClr val="000000"/>
                </a:solidFill>
                <a:latin typeface="+mj-ea"/>
                <a:cs typeface="ＭＳ 明朝" pitchFamily="-112" charset="-128"/>
              </a:rPr>
              <a:t>: </a:t>
            </a:r>
            <a:r>
              <a:rPr lang="ja-JP" altLang="en-US" sz="2500" b="1" dirty="0" smtClean="0">
                <a:solidFill>
                  <a:srgbClr val="D2061C"/>
                </a:solidFill>
                <a:latin typeface="+mj-ea"/>
                <a:cs typeface="ＭＳ 明朝" pitchFamily="-112" charset="-128"/>
              </a:rPr>
              <a:t>先進的な機能材料</a:t>
            </a:r>
            <a:endParaRPr lang="ja-JP" altLang="ja-JP" sz="2500" b="1" dirty="0">
              <a:solidFill>
                <a:srgbClr val="D2061C"/>
              </a:solidFill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0" y="609600"/>
            <a:ext cx="9910763" cy="82550"/>
            <a:chOff x="-2" y="408"/>
            <a:chExt cx="6243" cy="52"/>
          </a:xfrm>
        </p:grpSpPr>
        <p:sp>
          <p:nvSpPr>
            <p:cNvPr id="121860" name="Rectangle 4"/>
            <p:cNvSpPr>
              <a:spLocks noChangeArrowheads="1"/>
            </p:cNvSpPr>
            <p:nvPr/>
          </p:nvSpPr>
          <p:spPr bwMode="auto">
            <a:xfrm>
              <a:off x="-2" y="408"/>
              <a:ext cx="6232" cy="25"/>
            </a:xfrm>
            <a:prstGeom prst="rect">
              <a:avLst/>
            </a:prstGeom>
            <a:solidFill>
              <a:srgbClr val="FC0128"/>
            </a:solidFill>
            <a:ln w="12700">
              <a:solidFill>
                <a:srgbClr val="FC0128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21861" name="Rectangle 5"/>
            <p:cNvSpPr>
              <a:spLocks noChangeArrowheads="1"/>
            </p:cNvSpPr>
            <p:nvPr/>
          </p:nvSpPr>
          <p:spPr bwMode="auto">
            <a:xfrm flipV="1">
              <a:off x="0" y="433"/>
              <a:ext cx="6241" cy="27"/>
            </a:xfrm>
            <a:prstGeom prst="rect">
              <a:avLst/>
            </a:prstGeom>
            <a:solidFill>
              <a:srgbClr val="063DE8"/>
            </a:solidFill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</p:grpSp>
      <p:pic>
        <p:nvPicPr>
          <p:cNvPr id="121862" name="Picture 6" descr="図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38200" y="4343400"/>
            <a:ext cx="4800600" cy="2438400"/>
          </a:xfrm>
          <a:prstGeom prst="rect">
            <a:avLst/>
          </a:prstGeom>
          <a:noFill/>
        </p:spPr>
      </p:pic>
      <p:sp>
        <p:nvSpPr>
          <p:cNvPr id="121917" name="Rectangle 61"/>
          <p:cNvSpPr>
            <a:spLocks noChangeArrowheads="1"/>
          </p:cNvSpPr>
          <p:nvPr/>
        </p:nvSpPr>
        <p:spPr bwMode="auto">
          <a:xfrm>
            <a:off x="9864725" y="5743575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endParaRPr lang="ja-JP" altLang="en-US" b="0"/>
          </a:p>
        </p:txBody>
      </p:sp>
      <p:sp>
        <p:nvSpPr>
          <p:cNvPr id="121923" name="Text Box 67"/>
          <p:cNvSpPr txBox="1">
            <a:spLocks noChangeArrowheads="1"/>
          </p:cNvSpPr>
          <p:nvPr/>
        </p:nvSpPr>
        <p:spPr bwMode="auto">
          <a:xfrm>
            <a:off x="6934200" y="782320"/>
            <a:ext cx="2557110" cy="584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ja-JP" altLang="en-US" sz="1600" b="0" dirty="0"/>
              <a:t>多孔質物質中</a:t>
            </a:r>
            <a:r>
              <a:rPr lang="ja-JP" altLang="en-US" sz="1600" b="0" dirty="0" smtClean="0"/>
              <a:t>の気液</a:t>
            </a:r>
            <a:r>
              <a:rPr lang="en-US" altLang="ja-JP" sz="1600" b="0" dirty="0" smtClean="0"/>
              <a:t>2</a:t>
            </a:r>
            <a:r>
              <a:rPr lang="ja-JP" altLang="en-US" sz="1600" b="0" dirty="0" smtClean="0"/>
              <a:t>相流</a:t>
            </a:r>
          </a:p>
          <a:p>
            <a:r>
              <a:rPr lang="en-US" altLang="ja-JP" sz="1600" dirty="0" smtClean="0"/>
              <a:t>(</a:t>
            </a:r>
            <a:r>
              <a:rPr lang="ja-JP" altLang="en-US" sz="1600" dirty="0" smtClean="0"/>
              <a:t>親水性</a:t>
            </a:r>
            <a:r>
              <a:rPr lang="en-US" altLang="ja-JP" sz="1600" dirty="0" smtClean="0"/>
              <a:t> vs. </a:t>
            </a:r>
            <a:r>
              <a:rPr lang="ja-JP" altLang="en-US" sz="1600" dirty="0" smtClean="0"/>
              <a:t>疎水性</a:t>
            </a:r>
            <a:r>
              <a:rPr lang="en-US" altLang="ja-JP" sz="1600" dirty="0" smtClean="0"/>
              <a:t>)</a:t>
            </a:r>
            <a:endParaRPr lang="ja-JP" altLang="en-US" sz="1600" dirty="0"/>
          </a:p>
        </p:txBody>
      </p:sp>
      <p:sp>
        <p:nvSpPr>
          <p:cNvPr id="121925" name="Rectangle 69"/>
          <p:cNvSpPr>
            <a:spLocks noChangeArrowheads="1"/>
          </p:cNvSpPr>
          <p:nvPr/>
        </p:nvSpPr>
        <p:spPr bwMode="auto">
          <a:xfrm>
            <a:off x="533400" y="3836313"/>
            <a:ext cx="2929007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kumimoji="0" lang="ja-JP" altLang="en-US" sz="2000" b="1" dirty="0" smtClean="0">
                <a:solidFill>
                  <a:srgbClr val="FF0000"/>
                </a:solidFill>
                <a:latin typeface="Geneva" pitchFamily="-112" charset="0"/>
                <a:ea typeface="Osaka" pitchFamily="-112" charset="-128"/>
                <a:cs typeface="Osaka" pitchFamily="-112" charset="-128"/>
              </a:rPr>
              <a:t>　</a:t>
            </a:r>
            <a:r>
              <a:rPr kumimoji="0" lang="en-US" altLang="ja-JP" sz="2000" b="1" dirty="0" smtClean="0">
                <a:solidFill>
                  <a:srgbClr val="FF0000"/>
                </a:solidFill>
                <a:latin typeface="Geneva" pitchFamily="-112" charset="0"/>
                <a:ea typeface="Osaka" pitchFamily="-112" charset="-128"/>
                <a:cs typeface="Osaka" pitchFamily="-112" charset="-128"/>
              </a:rPr>
              <a:t> </a:t>
            </a:r>
            <a:r>
              <a:rPr lang="ja-JP" altLang="en-US" sz="2200" b="0" u="sng" dirty="0" smtClean="0"/>
              <a:t>ガス</a:t>
            </a:r>
            <a:r>
              <a:rPr lang="ja-JP" altLang="en-US" sz="2200" b="0" u="sng" dirty="0"/>
              <a:t>触媒コンバーター</a:t>
            </a:r>
          </a:p>
        </p:txBody>
      </p:sp>
      <p:sp>
        <p:nvSpPr>
          <p:cNvPr id="121935" name="AutoShape 79"/>
          <p:cNvSpPr>
            <a:spLocks noChangeArrowheads="1"/>
          </p:cNvSpPr>
          <p:nvPr/>
        </p:nvSpPr>
        <p:spPr bwMode="auto">
          <a:xfrm>
            <a:off x="6172200" y="1843711"/>
            <a:ext cx="381000" cy="304800"/>
          </a:xfrm>
          <a:prstGeom prst="rightArrow">
            <a:avLst>
              <a:gd name="adj1" fmla="val 50000"/>
              <a:gd name="adj2" fmla="val 3125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121940" name="Rectangle 84"/>
          <p:cNvSpPr>
            <a:spLocks noChangeArrowheads="1"/>
          </p:cNvSpPr>
          <p:nvPr/>
        </p:nvSpPr>
        <p:spPr bwMode="auto">
          <a:xfrm>
            <a:off x="6324600" y="3429000"/>
            <a:ext cx="3070071" cy="400110"/>
          </a:xfrm>
          <a:prstGeom prst="rect">
            <a:avLst/>
          </a:prstGeom>
          <a:noFill/>
          <a:ln w="28575" cmpd="sng">
            <a:solidFill>
              <a:srgbClr val="0000FF"/>
            </a:solidFill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ja-JP" altLang="en-US" sz="2000" b="1" i="1" dirty="0">
                <a:solidFill>
                  <a:srgbClr val="9E1600"/>
                </a:solidFill>
                <a:latin typeface="ＭＳ Ｐゴシック" pitchFamily="-112" charset="-128"/>
              </a:rPr>
              <a:t>流れ</a:t>
            </a:r>
            <a:r>
              <a:rPr lang="en-US" altLang="ja-JP" sz="2000" b="1" i="1" dirty="0">
                <a:solidFill>
                  <a:srgbClr val="9E1600"/>
                </a:solidFill>
                <a:latin typeface="ＭＳ Ｐゴシック" pitchFamily="-112" charset="-128"/>
              </a:rPr>
              <a:t>+</a:t>
            </a:r>
            <a:r>
              <a:rPr lang="ja-JP" altLang="en-US" sz="2000" b="1" i="1" dirty="0">
                <a:solidFill>
                  <a:srgbClr val="9E1600"/>
                </a:solidFill>
                <a:latin typeface="ＭＳ Ｐゴシック" pitchFamily="-112" charset="-128"/>
              </a:rPr>
              <a:t>微細構造</a:t>
            </a:r>
            <a:r>
              <a:rPr lang="en-US" altLang="ja-JP" sz="2000" b="1" i="1" dirty="0">
                <a:solidFill>
                  <a:srgbClr val="9E1600"/>
                </a:solidFill>
                <a:latin typeface="ＭＳ Ｐゴシック" pitchFamily="-112" charset="-128"/>
              </a:rPr>
              <a:t>+</a:t>
            </a:r>
            <a:r>
              <a:rPr lang="ja-JP" altLang="en-US" sz="2000" b="1" i="1" dirty="0">
                <a:solidFill>
                  <a:srgbClr val="9E1600"/>
                </a:solidFill>
                <a:latin typeface="ＭＳ Ｐゴシック" pitchFamily="-112" charset="-128"/>
              </a:rPr>
              <a:t>化学反応</a:t>
            </a:r>
          </a:p>
        </p:txBody>
      </p:sp>
      <p:sp>
        <p:nvSpPr>
          <p:cNvPr id="68" name="テキスト ボックス 67"/>
          <p:cNvSpPr txBox="1"/>
          <p:nvPr/>
        </p:nvSpPr>
        <p:spPr>
          <a:xfrm>
            <a:off x="6629400" y="2590800"/>
            <a:ext cx="22621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800" dirty="0" smtClean="0">
                <a:latin typeface="ＭＳ ゴシック"/>
                <a:ea typeface="ＭＳ ゴシック"/>
                <a:cs typeface="ＭＳ ゴシック"/>
              </a:rPr>
              <a:t>目標</a:t>
            </a:r>
            <a:r>
              <a:rPr lang="en-US" altLang="ja-JP" sz="1800" dirty="0" smtClean="0">
                <a:latin typeface="ＭＳ ゴシック"/>
                <a:ea typeface="ＭＳ ゴシック"/>
                <a:cs typeface="ＭＳ ゴシック"/>
              </a:rPr>
              <a:t>: </a:t>
            </a:r>
            <a:r>
              <a:rPr lang="ja-JP" altLang="en-US" sz="1800" dirty="0" smtClean="0">
                <a:latin typeface="ＭＳ ゴシック"/>
                <a:ea typeface="ＭＳ ゴシック"/>
                <a:cs typeface="ＭＳ ゴシック"/>
              </a:rPr>
              <a:t>水は外部へ</a:t>
            </a:r>
          </a:p>
          <a:p>
            <a:r>
              <a:rPr kumimoji="1" lang="ja-JP" altLang="en-US" sz="1800" dirty="0" smtClean="0">
                <a:latin typeface="ＭＳ ゴシック"/>
                <a:ea typeface="ＭＳ ゴシック"/>
                <a:cs typeface="ＭＳ ゴシック"/>
              </a:rPr>
              <a:t>　　　酸素は内部へ</a:t>
            </a:r>
            <a:endParaRPr kumimoji="1" lang="ja-JP" altLang="en-US" sz="1800" dirty="0">
              <a:latin typeface="ＭＳ ゴシック"/>
              <a:ea typeface="ＭＳ ゴシック"/>
              <a:cs typeface="ＭＳ ゴシック"/>
            </a:endParaRPr>
          </a:p>
        </p:txBody>
      </p:sp>
      <p:grpSp>
        <p:nvGrpSpPr>
          <p:cNvPr id="5" name="Group 68"/>
          <p:cNvGrpSpPr>
            <a:grpSpLocks/>
          </p:cNvGrpSpPr>
          <p:nvPr/>
        </p:nvGrpSpPr>
        <p:grpSpPr bwMode="auto">
          <a:xfrm>
            <a:off x="6172200" y="4572000"/>
            <a:ext cx="3703810" cy="1784350"/>
            <a:chOff x="246" y="984"/>
            <a:chExt cx="2154" cy="1124"/>
          </a:xfrm>
        </p:grpSpPr>
        <p:pic>
          <p:nvPicPr>
            <p:cNvPr id="71" name="Picture 21"/>
            <p:cNvPicPr>
              <a:picLocks noChangeAspect="1" noChangeArrowheads="1"/>
            </p:cNvPicPr>
            <p:nvPr/>
          </p:nvPicPr>
          <mc:AlternateContent>
            <mc:Choice xmlns:ma="http://schemas.microsoft.com/office/mac/drawingml/2008/main" Requires="ma">
              <p:blipFill>
                <a:blip r:embed="rId4"/>
                <a:srcRect/>
                <a:stretch>
                  <a:fillRect/>
                </a:stretch>
              </p:blipFill>
            </mc:Choice>
            <mc:Fallback>
              <p:blipFill>
                <a:blip r:embed="rId5"/>
                <a:srcRect/>
                <a:stretch>
                  <a:fillRect/>
                </a:stretch>
              </p:blipFill>
            </mc:Fallback>
          </mc:AlternateContent>
          <p:spPr bwMode="auto">
            <a:xfrm>
              <a:off x="246" y="984"/>
              <a:ext cx="1098" cy="11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2" name="Text Box 22"/>
            <p:cNvSpPr txBox="1">
              <a:spLocks noChangeArrowheads="1"/>
            </p:cNvSpPr>
            <p:nvPr/>
          </p:nvSpPr>
          <p:spPr bwMode="auto">
            <a:xfrm>
              <a:off x="1392" y="1056"/>
              <a:ext cx="950" cy="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ja-JP" altLang="en-US" sz="1400" b="1" dirty="0">
                  <a:latin typeface="Osaka" pitchFamily="-112" charset="-128"/>
                </a:rPr>
                <a:t>美浜</a:t>
              </a:r>
              <a:r>
                <a:rPr lang="en-US" altLang="ja-JP" sz="1400" b="1" dirty="0">
                  <a:latin typeface="Osaka" pitchFamily="-112" charset="-128"/>
                </a:rPr>
                <a:t>3</a:t>
              </a:r>
              <a:r>
                <a:rPr lang="ja-JP" altLang="en-US" sz="1400" b="1" dirty="0">
                  <a:latin typeface="Osaka" pitchFamily="-112" charset="-128"/>
                </a:rPr>
                <a:t>号機</a:t>
              </a:r>
              <a:endParaRPr lang="en-US" altLang="ja-JP" sz="1400" b="1" dirty="0">
                <a:latin typeface="Osaka" pitchFamily="-112" charset="-128"/>
              </a:endParaRPr>
            </a:p>
            <a:p>
              <a:r>
                <a:rPr lang="ja-JP" altLang="en-US" sz="1400" b="1" dirty="0">
                  <a:latin typeface="Osaka" pitchFamily="-112" charset="-128"/>
                </a:rPr>
                <a:t>配管破損事故写真</a:t>
              </a:r>
            </a:p>
          </p:txBody>
        </p:sp>
        <p:sp>
          <p:nvSpPr>
            <p:cNvPr id="73" name="Text Box 23"/>
            <p:cNvSpPr txBox="1">
              <a:spLocks noChangeArrowheads="1"/>
            </p:cNvSpPr>
            <p:nvPr/>
          </p:nvSpPr>
          <p:spPr bwMode="auto">
            <a:xfrm>
              <a:off x="1248" y="1564"/>
              <a:ext cx="1152" cy="4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ja-JP" altLang="en-US" sz="1800" b="1" dirty="0">
                  <a:solidFill>
                    <a:srgbClr val="860824"/>
                  </a:solidFill>
                  <a:latin typeface="Osaka" pitchFamily="-112" charset="-128"/>
                </a:rPr>
                <a:t>エロージョンによる</a:t>
              </a:r>
              <a:endParaRPr lang="en-US" altLang="ja-JP" sz="1800" b="1" dirty="0">
                <a:solidFill>
                  <a:srgbClr val="860824"/>
                </a:solidFill>
                <a:latin typeface="Osaka" pitchFamily="-112" charset="-128"/>
              </a:endParaRPr>
            </a:p>
            <a:p>
              <a:r>
                <a:rPr lang="ja-JP" altLang="en-US" sz="1800" b="1" dirty="0">
                  <a:solidFill>
                    <a:srgbClr val="860824"/>
                  </a:solidFill>
                  <a:latin typeface="Osaka" pitchFamily="-112" charset="-128"/>
                </a:rPr>
                <a:t>金属の減肉</a:t>
              </a:r>
            </a:p>
          </p:txBody>
        </p:sp>
      </p:grpSp>
      <p:sp>
        <p:nvSpPr>
          <p:cNvPr id="74" name="Rectangle 69"/>
          <p:cNvSpPr>
            <a:spLocks noChangeArrowheads="1"/>
          </p:cNvSpPr>
          <p:nvPr/>
        </p:nvSpPr>
        <p:spPr bwMode="auto">
          <a:xfrm>
            <a:off x="5943600" y="3988713"/>
            <a:ext cx="2522846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kumimoji="0" lang="ja-JP" altLang="en-US" sz="2000" b="1" dirty="0" smtClean="0">
                <a:solidFill>
                  <a:srgbClr val="FF0000"/>
                </a:solidFill>
                <a:latin typeface="Geneva" pitchFamily="-112" charset="0"/>
                <a:ea typeface="Osaka" pitchFamily="-112" charset="-128"/>
                <a:cs typeface="Osaka" pitchFamily="-112" charset="-128"/>
              </a:rPr>
              <a:t>　</a:t>
            </a:r>
            <a:r>
              <a:rPr kumimoji="0" lang="en-US" altLang="ja-JP" sz="2000" b="1" dirty="0" smtClean="0">
                <a:solidFill>
                  <a:srgbClr val="FF0000"/>
                </a:solidFill>
                <a:latin typeface="Geneva" pitchFamily="-112" charset="0"/>
                <a:ea typeface="Osaka" pitchFamily="-112" charset="-128"/>
                <a:cs typeface="Osaka" pitchFamily="-112" charset="-128"/>
              </a:rPr>
              <a:t> </a:t>
            </a:r>
            <a:r>
              <a:rPr lang="ja-JP" altLang="en-US" sz="2200" u="sng" dirty="0" smtClean="0"/>
              <a:t>配管と高温高圧流</a:t>
            </a:r>
            <a:endParaRPr lang="ja-JP" altLang="en-US" sz="2200" b="0" u="sng" dirty="0"/>
          </a:p>
        </p:txBody>
      </p:sp>
      <p:sp>
        <p:nvSpPr>
          <p:cNvPr id="78" name="円/楕円 77"/>
          <p:cNvSpPr/>
          <p:nvPr/>
        </p:nvSpPr>
        <p:spPr bwMode="auto">
          <a:xfrm>
            <a:off x="533400" y="3987304"/>
            <a:ext cx="152400" cy="1524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ja-JP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sp>
        <p:nvSpPr>
          <p:cNvPr id="79" name="円/楕円 78"/>
          <p:cNvSpPr/>
          <p:nvPr/>
        </p:nvSpPr>
        <p:spPr bwMode="auto">
          <a:xfrm>
            <a:off x="5917204" y="4139704"/>
            <a:ext cx="152400" cy="1524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ja-JP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pic>
        <p:nvPicPr>
          <p:cNvPr id="81" name="図 8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8000" y="1371600"/>
            <a:ext cx="2350008" cy="1172749"/>
          </a:xfrm>
          <a:prstGeom prst="rect">
            <a:avLst/>
          </a:prstGeom>
        </p:spPr>
      </p:pic>
      <p:grpSp>
        <p:nvGrpSpPr>
          <p:cNvPr id="82" name="Group 94"/>
          <p:cNvGrpSpPr>
            <a:grpSpLocks/>
          </p:cNvGrpSpPr>
          <p:nvPr/>
        </p:nvGrpSpPr>
        <p:grpSpPr bwMode="auto">
          <a:xfrm>
            <a:off x="447675" y="1970087"/>
            <a:ext cx="2397125" cy="1298575"/>
            <a:chOff x="192" y="3166"/>
            <a:chExt cx="1510" cy="818"/>
          </a:xfrm>
        </p:grpSpPr>
        <p:pic>
          <p:nvPicPr>
            <p:cNvPr id="83" name="Picture 90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192" y="3171"/>
              <a:ext cx="1510" cy="8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84" name="Text Box 91"/>
            <p:cNvSpPr txBox="1">
              <a:spLocks noChangeArrowheads="1"/>
            </p:cNvSpPr>
            <p:nvPr/>
          </p:nvSpPr>
          <p:spPr bwMode="auto">
            <a:xfrm>
              <a:off x="234" y="3166"/>
              <a:ext cx="332" cy="14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ja-JP" altLang="en-US" sz="900"/>
                <a:t>拡散層</a:t>
              </a:r>
            </a:p>
          </p:txBody>
        </p:sp>
        <p:sp>
          <p:nvSpPr>
            <p:cNvPr id="85" name="Text Box 92"/>
            <p:cNvSpPr txBox="1">
              <a:spLocks noChangeArrowheads="1"/>
            </p:cNvSpPr>
            <p:nvPr/>
          </p:nvSpPr>
          <p:spPr bwMode="auto">
            <a:xfrm>
              <a:off x="198" y="3808"/>
              <a:ext cx="332" cy="14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ja-JP" altLang="en-US" sz="900"/>
                <a:t>拡散層</a:t>
              </a:r>
            </a:p>
          </p:txBody>
        </p:sp>
      </p:grpSp>
      <p:sp>
        <p:nvSpPr>
          <p:cNvPr id="86" name="Text Box 33"/>
          <p:cNvSpPr txBox="1">
            <a:spLocks noChangeArrowheads="1"/>
          </p:cNvSpPr>
          <p:nvPr/>
        </p:nvSpPr>
        <p:spPr bwMode="auto">
          <a:xfrm>
            <a:off x="3405188" y="3344862"/>
            <a:ext cx="121285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ja-JP" altLang="en-US" sz="1400"/>
              <a:t>電解質</a:t>
            </a:r>
          </a:p>
        </p:txBody>
      </p:sp>
      <p:sp>
        <p:nvSpPr>
          <p:cNvPr id="87" name="Rectangle 34"/>
          <p:cNvSpPr>
            <a:spLocks noChangeArrowheads="1"/>
          </p:cNvSpPr>
          <p:nvPr/>
        </p:nvSpPr>
        <p:spPr bwMode="auto">
          <a:xfrm>
            <a:off x="3695700" y="1952625"/>
            <a:ext cx="1917700" cy="1744662"/>
          </a:xfrm>
          <a:prstGeom prst="rect">
            <a:avLst/>
          </a:prstGeom>
          <a:solidFill>
            <a:srgbClr val="0C88FF"/>
          </a:solidFill>
          <a:ln w="25400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88" name="Freeform 35"/>
          <p:cNvSpPr>
            <a:spLocks/>
          </p:cNvSpPr>
          <p:nvPr/>
        </p:nvSpPr>
        <p:spPr bwMode="auto">
          <a:xfrm>
            <a:off x="3687763" y="2190750"/>
            <a:ext cx="1446212" cy="1158875"/>
          </a:xfrm>
          <a:custGeom>
            <a:avLst/>
            <a:gdLst/>
            <a:ahLst/>
            <a:cxnLst>
              <a:cxn ang="0">
                <a:pos x="300" y="7"/>
              </a:cxn>
              <a:cxn ang="0">
                <a:pos x="386" y="29"/>
              </a:cxn>
              <a:cxn ang="0">
                <a:pos x="586" y="22"/>
              </a:cxn>
              <a:cxn ang="0">
                <a:pos x="679" y="14"/>
              </a:cxn>
              <a:cxn ang="0">
                <a:pos x="722" y="0"/>
              </a:cxn>
              <a:cxn ang="0">
                <a:pos x="929" y="22"/>
              </a:cxn>
              <a:cxn ang="0">
                <a:pos x="1072" y="50"/>
              </a:cxn>
              <a:cxn ang="0">
                <a:pos x="1064" y="157"/>
              </a:cxn>
              <a:cxn ang="0">
                <a:pos x="1050" y="172"/>
              </a:cxn>
              <a:cxn ang="0">
                <a:pos x="993" y="272"/>
              </a:cxn>
              <a:cxn ang="0">
                <a:pos x="922" y="329"/>
              </a:cxn>
              <a:cxn ang="0">
                <a:pos x="829" y="372"/>
              </a:cxn>
              <a:cxn ang="0">
                <a:pos x="793" y="422"/>
              </a:cxn>
              <a:cxn ang="0">
                <a:pos x="786" y="443"/>
              </a:cxn>
              <a:cxn ang="0">
                <a:pos x="764" y="457"/>
              </a:cxn>
              <a:cxn ang="0">
                <a:pos x="757" y="507"/>
              </a:cxn>
              <a:cxn ang="0">
                <a:pos x="793" y="600"/>
              </a:cxn>
              <a:cxn ang="0">
                <a:pos x="807" y="650"/>
              </a:cxn>
              <a:cxn ang="0">
                <a:pos x="800" y="779"/>
              </a:cxn>
              <a:cxn ang="0">
                <a:pos x="757" y="800"/>
              </a:cxn>
              <a:cxn ang="0">
                <a:pos x="686" y="807"/>
              </a:cxn>
              <a:cxn ang="0">
                <a:pos x="536" y="829"/>
              </a:cxn>
              <a:cxn ang="0">
                <a:pos x="322" y="786"/>
              </a:cxn>
              <a:cxn ang="0">
                <a:pos x="7" y="800"/>
              </a:cxn>
              <a:cxn ang="0">
                <a:pos x="0" y="50"/>
              </a:cxn>
              <a:cxn ang="0">
                <a:pos x="164" y="79"/>
              </a:cxn>
              <a:cxn ang="0">
                <a:pos x="279" y="43"/>
              </a:cxn>
              <a:cxn ang="0">
                <a:pos x="286" y="22"/>
              </a:cxn>
              <a:cxn ang="0">
                <a:pos x="300" y="7"/>
              </a:cxn>
            </a:cxnLst>
            <a:rect l="0" t="0" r="r" b="b"/>
            <a:pathLst>
              <a:path w="1072" h="829">
                <a:moveTo>
                  <a:pt x="300" y="7"/>
                </a:moveTo>
                <a:cubicBezTo>
                  <a:pt x="332" y="12"/>
                  <a:pt x="355" y="19"/>
                  <a:pt x="386" y="29"/>
                </a:cubicBezTo>
                <a:cubicBezTo>
                  <a:pt x="450" y="25"/>
                  <a:pt x="521" y="10"/>
                  <a:pt x="586" y="22"/>
                </a:cubicBezTo>
                <a:cubicBezTo>
                  <a:pt x="617" y="19"/>
                  <a:pt x="648" y="18"/>
                  <a:pt x="679" y="14"/>
                </a:cubicBezTo>
                <a:cubicBezTo>
                  <a:pt x="693" y="11"/>
                  <a:pt x="722" y="0"/>
                  <a:pt x="722" y="0"/>
                </a:cubicBezTo>
                <a:cubicBezTo>
                  <a:pt x="793" y="7"/>
                  <a:pt x="855" y="16"/>
                  <a:pt x="929" y="22"/>
                </a:cubicBezTo>
                <a:cubicBezTo>
                  <a:pt x="976" y="28"/>
                  <a:pt x="1026" y="35"/>
                  <a:pt x="1072" y="50"/>
                </a:cubicBezTo>
                <a:cubicBezTo>
                  <a:pt x="1069" y="85"/>
                  <a:pt x="1070" y="121"/>
                  <a:pt x="1064" y="157"/>
                </a:cubicBezTo>
                <a:cubicBezTo>
                  <a:pt x="1062" y="163"/>
                  <a:pt x="1053" y="165"/>
                  <a:pt x="1050" y="172"/>
                </a:cubicBezTo>
                <a:cubicBezTo>
                  <a:pt x="1030" y="211"/>
                  <a:pt x="1039" y="254"/>
                  <a:pt x="993" y="272"/>
                </a:cubicBezTo>
                <a:cubicBezTo>
                  <a:pt x="969" y="294"/>
                  <a:pt x="952" y="318"/>
                  <a:pt x="922" y="329"/>
                </a:cubicBezTo>
                <a:cubicBezTo>
                  <a:pt x="898" y="350"/>
                  <a:pt x="859" y="360"/>
                  <a:pt x="829" y="372"/>
                </a:cubicBezTo>
                <a:cubicBezTo>
                  <a:pt x="811" y="388"/>
                  <a:pt x="809" y="404"/>
                  <a:pt x="793" y="422"/>
                </a:cubicBezTo>
                <a:cubicBezTo>
                  <a:pt x="790" y="429"/>
                  <a:pt x="790" y="437"/>
                  <a:pt x="786" y="443"/>
                </a:cubicBezTo>
                <a:cubicBezTo>
                  <a:pt x="780" y="449"/>
                  <a:pt x="767" y="449"/>
                  <a:pt x="764" y="457"/>
                </a:cubicBezTo>
                <a:cubicBezTo>
                  <a:pt x="757" y="472"/>
                  <a:pt x="759" y="490"/>
                  <a:pt x="757" y="507"/>
                </a:cubicBezTo>
                <a:cubicBezTo>
                  <a:pt x="781" y="587"/>
                  <a:pt x="765" y="558"/>
                  <a:pt x="793" y="600"/>
                </a:cubicBezTo>
                <a:cubicBezTo>
                  <a:pt x="795" y="608"/>
                  <a:pt x="807" y="642"/>
                  <a:pt x="807" y="650"/>
                </a:cubicBezTo>
                <a:cubicBezTo>
                  <a:pt x="807" y="693"/>
                  <a:pt x="808" y="736"/>
                  <a:pt x="800" y="779"/>
                </a:cubicBezTo>
                <a:cubicBezTo>
                  <a:pt x="798" y="787"/>
                  <a:pt x="763" y="799"/>
                  <a:pt x="757" y="800"/>
                </a:cubicBezTo>
                <a:cubicBezTo>
                  <a:pt x="733" y="803"/>
                  <a:pt x="709" y="804"/>
                  <a:pt x="686" y="807"/>
                </a:cubicBezTo>
                <a:cubicBezTo>
                  <a:pt x="633" y="826"/>
                  <a:pt x="598" y="824"/>
                  <a:pt x="536" y="829"/>
                </a:cubicBezTo>
                <a:cubicBezTo>
                  <a:pt x="457" y="809"/>
                  <a:pt x="403" y="792"/>
                  <a:pt x="322" y="786"/>
                </a:cubicBezTo>
                <a:cubicBezTo>
                  <a:pt x="215" y="795"/>
                  <a:pt x="113" y="800"/>
                  <a:pt x="7" y="800"/>
                </a:cubicBezTo>
                <a:cubicBezTo>
                  <a:pt x="4" y="550"/>
                  <a:pt x="2" y="300"/>
                  <a:pt x="0" y="50"/>
                </a:cubicBezTo>
                <a:cubicBezTo>
                  <a:pt x="74" y="55"/>
                  <a:pt x="102" y="58"/>
                  <a:pt x="164" y="79"/>
                </a:cubicBezTo>
                <a:cubicBezTo>
                  <a:pt x="233" y="72"/>
                  <a:pt x="238" y="81"/>
                  <a:pt x="279" y="43"/>
                </a:cubicBezTo>
                <a:cubicBezTo>
                  <a:pt x="281" y="36"/>
                  <a:pt x="280" y="27"/>
                  <a:pt x="286" y="22"/>
                </a:cubicBezTo>
                <a:cubicBezTo>
                  <a:pt x="302" y="5"/>
                  <a:pt x="315" y="22"/>
                  <a:pt x="300" y="7"/>
                </a:cubicBezTo>
                <a:close/>
              </a:path>
            </a:pathLst>
          </a:cu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89" name="Oval 36"/>
          <p:cNvSpPr>
            <a:spLocks noChangeArrowheads="1"/>
          </p:cNvSpPr>
          <p:nvPr/>
        </p:nvSpPr>
        <p:spPr bwMode="auto">
          <a:xfrm>
            <a:off x="3698875" y="2300287"/>
            <a:ext cx="387350" cy="403225"/>
          </a:xfrm>
          <a:prstGeom prst="ellipse">
            <a:avLst/>
          </a:prstGeom>
          <a:solidFill>
            <a:schemeClr val="bg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ja-JP" altLang="en-US" sz="1400"/>
          </a:p>
        </p:txBody>
      </p:sp>
      <p:sp>
        <p:nvSpPr>
          <p:cNvPr id="90" name="Oval 37"/>
          <p:cNvSpPr>
            <a:spLocks noChangeArrowheads="1"/>
          </p:cNvSpPr>
          <p:nvPr/>
        </p:nvSpPr>
        <p:spPr bwMode="auto">
          <a:xfrm>
            <a:off x="4025900" y="2233612"/>
            <a:ext cx="388938" cy="403225"/>
          </a:xfrm>
          <a:prstGeom prst="ellipse">
            <a:avLst/>
          </a:prstGeom>
          <a:solidFill>
            <a:schemeClr val="bg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ja-JP" altLang="en-US" sz="1400"/>
          </a:p>
        </p:txBody>
      </p:sp>
      <p:sp>
        <p:nvSpPr>
          <p:cNvPr id="91" name="Oval 38"/>
          <p:cNvSpPr>
            <a:spLocks noChangeArrowheads="1"/>
          </p:cNvSpPr>
          <p:nvPr/>
        </p:nvSpPr>
        <p:spPr bwMode="auto">
          <a:xfrm>
            <a:off x="4270375" y="2324100"/>
            <a:ext cx="388938" cy="403225"/>
          </a:xfrm>
          <a:prstGeom prst="ellipse">
            <a:avLst/>
          </a:prstGeom>
          <a:solidFill>
            <a:schemeClr val="bg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ja-JP" altLang="en-US" sz="1400"/>
          </a:p>
        </p:txBody>
      </p:sp>
      <p:sp>
        <p:nvSpPr>
          <p:cNvPr id="92" name="Oval 39"/>
          <p:cNvSpPr>
            <a:spLocks noChangeArrowheads="1"/>
          </p:cNvSpPr>
          <p:nvPr/>
        </p:nvSpPr>
        <p:spPr bwMode="auto">
          <a:xfrm>
            <a:off x="4613275" y="2247900"/>
            <a:ext cx="388938" cy="403225"/>
          </a:xfrm>
          <a:prstGeom prst="ellipse">
            <a:avLst/>
          </a:prstGeom>
          <a:solidFill>
            <a:schemeClr val="bg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ja-JP" altLang="en-US" sz="1400"/>
          </a:p>
        </p:txBody>
      </p:sp>
      <p:sp>
        <p:nvSpPr>
          <p:cNvPr id="93" name="Oval 40"/>
          <p:cNvSpPr>
            <a:spLocks noChangeArrowheads="1"/>
          </p:cNvSpPr>
          <p:nvPr/>
        </p:nvSpPr>
        <p:spPr bwMode="auto">
          <a:xfrm>
            <a:off x="4359275" y="2911475"/>
            <a:ext cx="387350" cy="401637"/>
          </a:xfrm>
          <a:prstGeom prst="ellipse">
            <a:avLst/>
          </a:prstGeom>
          <a:solidFill>
            <a:schemeClr val="bg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ja-JP" altLang="en-US" sz="1400"/>
          </a:p>
        </p:txBody>
      </p:sp>
      <p:sp>
        <p:nvSpPr>
          <p:cNvPr id="94" name="Oval 41"/>
          <p:cNvSpPr>
            <a:spLocks noChangeArrowheads="1"/>
          </p:cNvSpPr>
          <p:nvPr/>
        </p:nvSpPr>
        <p:spPr bwMode="auto">
          <a:xfrm>
            <a:off x="4011613" y="2928937"/>
            <a:ext cx="388937" cy="403225"/>
          </a:xfrm>
          <a:prstGeom prst="ellipse">
            <a:avLst/>
          </a:prstGeom>
          <a:solidFill>
            <a:schemeClr val="bg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ja-JP" altLang="en-US" sz="1400"/>
          </a:p>
        </p:txBody>
      </p:sp>
      <p:sp>
        <p:nvSpPr>
          <p:cNvPr id="95" name="Oval 42"/>
          <p:cNvSpPr>
            <a:spLocks noChangeArrowheads="1"/>
          </p:cNvSpPr>
          <p:nvPr/>
        </p:nvSpPr>
        <p:spPr bwMode="auto">
          <a:xfrm>
            <a:off x="3687763" y="2928937"/>
            <a:ext cx="388937" cy="403225"/>
          </a:xfrm>
          <a:prstGeom prst="ellipse">
            <a:avLst/>
          </a:prstGeom>
          <a:solidFill>
            <a:schemeClr val="bg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ja-JP" altLang="en-US" sz="1400"/>
          </a:p>
        </p:txBody>
      </p:sp>
      <p:sp>
        <p:nvSpPr>
          <p:cNvPr id="96" name="Oval 43"/>
          <p:cNvSpPr>
            <a:spLocks noChangeArrowheads="1"/>
          </p:cNvSpPr>
          <p:nvPr/>
        </p:nvSpPr>
        <p:spPr bwMode="auto">
          <a:xfrm>
            <a:off x="5002213" y="2352675"/>
            <a:ext cx="65087" cy="66675"/>
          </a:xfrm>
          <a:prstGeom prst="ellipse">
            <a:avLst/>
          </a:prstGeom>
          <a:solidFill>
            <a:srgbClr val="E3DB0B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97" name="Oval 44"/>
          <p:cNvSpPr>
            <a:spLocks noChangeArrowheads="1"/>
          </p:cNvSpPr>
          <p:nvPr/>
        </p:nvSpPr>
        <p:spPr bwMode="auto">
          <a:xfrm>
            <a:off x="4983163" y="2487612"/>
            <a:ext cx="65087" cy="66675"/>
          </a:xfrm>
          <a:prstGeom prst="ellipse">
            <a:avLst/>
          </a:prstGeom>
          <a:solidFill>
            <a:srgbClr val="E3DB0B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98" name="Oval 45"/>
          <p:cNvSpPr>
            <a:spLocks noChangeArrowheads="1"/>
          </p:cNvSpPr>
          <p:nvPr/>
        </p:nvSpPr>
        <p:spPr bwMode="auto">
          <a:xfrm>
            <a:off x="4827588" y="2632075"/>
            <a:ext cx="63500" cy="68262"/>
          </a:xfrm>
          <a:prstGeom prst="ellipse">
            <a:avLst/>
          </a:prstGeom>
          <a:solidFill>
            <a:srgbClr val="E3DB0B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99" name="Oval 46"/>
          <p:cNvSpPr>
            <a:spLocks noChangeArrowheads="1"/>
          </p:cNvSpPr>
          <p:nvPr/>
        </p:nvSpPr>
        <p:spPr bwMode="auto">
          <a:xfrm>
            <a:off x="4465638" y="2678112"/>
            <a:ext cx="63500" cy="68263"/>
          </a:xfrm>
          <a:prstGeom prst="ellipse">
            <a:avLst/>
          </a:prstGeom>
          <a:solidFill>
            <a:srgbClr val="E3DB0B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100" name="Oval 47"/>
          <p:cNvSpPr>
            <a:spLocks noChangeArrowheads="1"/>
          </p:cNvSpPr>
          <p:nvPr/>
        </p:nvSpPr>
        <p:spPr bwMode="auto">
          <a:xfrm>
            <a:off x="3789363" y="2266950"/>
            <a:ext cx="63500" cy="68262"/>
          </a:xfrm>
          <a:prstGeom prst="ellipse">
            <a:avLst/>
          </a:prstGeom>
          <a:solidFill>
            <a:srgbClr val="E3DB0B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101" name="Oval 48"/>
          <p:cNvSpPr>
            <a:spLocks noChangeArrowheads="1"/>
          </p:cNvSpPr>
          <p:nvPr/>
        </p:nvSpPr>
        <p:spPr bwMode="auto">
          <a:xfrm>
            <a:off x="4335463" y="2247900"/>
            <a:ext cx="65087" cy="66675"/>
          </a:xfrm>
          <a:prstGeom prst="ellipse">
            <a:avLst/>
          </a:prstGeom>
          <a:solidFill>
            <a:srgbClr val="E3DB0B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102" name="Oval 49"/>
          <p:cNvSpPr>
            <a:spLocks noChangeArrowheads="1"/>
          </p:cNvSpPr>
          <p:nvPr/>
        </p:nvSpPr>
        <p:spPr bwMode="auto">
          <a:xfrm>
            <a:off x="4937125" y="2236787"/>
            <a:ext cx="63500" cy="66675"/>
          </a:xfrm>
          <a:prstGeom prst="ellipse">
            <a:avLst/>
          </a:prstGeom>
          <a:solidFill>
            <a:srgbClr val="E3DB0B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103" name="Oval 50"/>
          <p:cNvSpPr>
            <a:spLocks noChangeArrowheads="1"/>
          </p:cNvSpPr>
          <p:nvPr/>
        </p:nvSpPr>
        <p:spPr bwMode="auto">
          <a:xfrm>
            <a:off x="4152900" y="2620962"/>
            <a:ext cx="61913" cy="66675"/>
          </a:xfrm>
          <a:prstGeom prst="ellipse">
            <a:avLst/>
          </a:prstGeom>
          <a:solidFill>
            <a:srgbClr val="E3DB0B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104" name="Oval 51"/>
          <p:cNvSpPr>
            <a:spLocks noChangeArrowheads="1"/>
          </p:cNvSpPr>
          <p:nvPr/>
        </p:nvSpPr>
        <p:spPr bwMode="auto">
          <a:xfrm>
            <a:off x="3771900" y="2660650"/>
            <a:ext cx="63500" cy="66675"/>
          </a:xfrm>
          <a:prstGeom prst="ellipse">
            <a:avLst/>
          </a:prstGeom>
          <a:solidFill>
            <a:srgbClr val="E3DB0B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105" name="Oval 52"/>
          <p:cNvSpPr>
            <a:spLocks noChangeArrowheads="1"/>
          </p:cNvSpPr>
          <p:nvPr/>
        </p:nvSpPr>
        <p:spPr bwMode="auto">
          <a:xfrm>
            <a:off x="4002088" y="2641600"/>
            <a:ext cx="65087" cy="66675"/>
          </a:xfrm>
          <a:prstGeom prst="ellipse">
            <a:avLst/>
          </a:prstGeom>
          <a:solidFill>
            <a:srgbClr val="E3DB0B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106" name="Oval 53"/>
          <p:cNvSpPr>
            <a:spLocks noChangeArrowheads="1"/>
          </p:cNvSpPr>
          <p:nvPr/>
        </p:nvSpPr>
        <p:spPr bwMode="auto">
          <a:xfrm>
            <a:off x="4529138" y="2862262"/>
            <a:ext cx="65087" cy="66675"/>
          </a:xfrm>
          <a:prstGeom prst="ellipse">
            <a:avLst/>
          </a:prstGeom>
          <a:solidFill>
            <a:srgbClr val="E3DB0B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107" name="Oval 54"/>
          <p:cNvSpPr>
            <a:spLocks noChangeArrowheads="1"/>
          </p:cNvSpPr>
          <p:nvPr/>
        </p:nvSpPr>
        <p:spPr bwMode="auto">
          <a:xfrm>
            <a:off x="4270375" y="2928937"/>
            <a:ext cx="65088" cy="66675"/>
          </a:xfrm>
          <a:prstGeom prst="ellipse">
            <a:avLst/>
          </a:prstGeom>
          <a:solidFill>
            <a:srgbClr val="E3DB0B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108" name="Oval 55"/>
          <p:cNvSpPr>
            <a:spLocks noChangeArrowheads="1"/>
          </p:cNvSpPr>
          <p:nvPr/>
        </p:nvSpPr>
        <p:spPr bwMode="auto">
          <a:xfrm>
            <a:off x="3816350" y="2889250"/>
            <a:ext cx="65088" cy="68262"/>
          </a:xfrm>
          <a:prstGeom prst="ellipse">
            <a:avLst/>
          </a:prstGeom>
          <a:solidFill>
            <a:srgbClr val="E3DB0B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109" name="Oval 56"/>
          <p:cNvSpPr>
            <a:spLocks noChangeArrowheads="1"/>
          </p:cNvSpPr>
          <p:nvPr/>
        </p:nvSpPr>
        <p:spPr bwMode="auto">
          <a:xfrm>
            <a:off x="4668838" y="3197225"/>
            <a:ext cx="65087" cy="66675"/>
          </a:xfrm>
          <a:prstGeom prst="ellipse">
            <a:avLst/>
          </a:prstGeom>
          <a:solidFill>
            <a:srgbClr val="E3DB0B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110" name="Oval 57"/>
          <p:cNvSpPr>
            <a:spLocks noChangeArrowheads="1"/>
          </p:cNvSpPr>
          <p:nvPr/>
        </p:nvSpPr>
        <p:spPr bwMode="auto">
          <a:xfrm>
            <a:off x="4325938" y="3263900"/>
            <a:ext cx="65087" cy="68262"/>
          </a:xfrm>
          <a:prstGeom prst="ellipse">
            <a:avLst/>
          </a:prstGeom>
          <a:solidFill>
            <a:srgbClr val="E3DB0B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111" name="Oval 58"/>
          <p:cNvSpPr>
            <a:spLocks noChangeArrowheads="1"/>
          </p:cNvSpPr>
          <p:nvPr/>
        </p:nvSpPr>
        <p:spPr bwMode="auto">
          <a:xfrm>
            <a:off x="3714750" y="3227387"/>
            <a:ext cx="66675" cy="66675"/>
          </a:xfrm>
          <a:prstGeom prst="ellipse">
            <a:avLst/>
          </a:prstGeom>
          <a:solidFill>
            <a:srgbClr val="E3DB0B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112" name="Line 59"/>
          <p:cNvSpPr>
            <a:spLocks noChangeShapeType="1"/>
          </p:cNvSpPr>
          <p:nvPr/>
        </p:nvSpPr>
        <p:spPr bwMode="auto">
          <a:xfrm flipH="1" flipV="1">
            <a:off x="4918075" y="2727325"/>
            <a:ext cx="390525" cy="268287"/>
          </a:xfrm>
          <a:prstGeom prst="line">
            <a:avLst/>
          </a:prstGeom>
          <a:noFill/>
          <a:ln w="47625">
            <a:solidFill>
              <a:srgbClr val="D30D2B"/>
            </a:solidFill>
            <a:round/>
            <a:headEnd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113" name="Line 60"/>
          <p:cNvSpPr>
            <a:spLocks noChangeShapeType="1"/>
          </p:cNvSpPr>
          <p:nvPr/>
        </p:nvSpPr>
        <p:spPr bwMode="auto">
          <a:xfrm>
            <a:off x="3105150" y="2794000"/>
            <a:ext cx="249238" cy="0"/>
          </a:xfrm>
          <a:prstGeom prst="line">
            <a:avLst/>
          </a:prstGeom>
          <a:noFill/>
          <a:ln w="476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114" name="Picture 61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3348038" y="1922462"/>
            <a:ext cx="371475" cy="1773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5" name="Line 62"/>
          <p:cNvSpPr>
            <a:spLocks noChangeShapeType="1"/>
          </p:cNvSpPr>
          <p:nvPr/>
        </p:nvSpPr>
        <p:spPr bwMode="auto">
          <a:xfrm flipV="1">
            <a:off x="4371975" y="2717800"/>
            <a:ext cx="388938" cy="134937"/>
          </a:xfrm>
          <a:prstGeom prst="line">
            <a:avLst/>
          </a:prstGeom>
          <a:noFill/>
          <a:ln w="476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grpSp>
        <p:nvGrpSpPr>
          <p:cNvPr id="116" name="Group 63"/>
          <p:cNvGrpSpPr>
            <a:grpSpLocks/>
          </p:cNvGrpSpPr>
          <p:nvPr/>
        </p:nvGrpSpPr>
        <p:grpSpPr bwMode="auto">
          <a:xfrm>
            <a:off x="2928938" y="2344737"/>
            <a:ext cx="415925" cy="403225"/>
            <a:chOff x="1761" y="1968"/>
            <a:chExt cx="260" cy="254"/>
          </a:xfrm>
        </p:grpSpPr>
        <p:sp>
          <p:nvSpPr>
            <p:cNvPr id="117" name="Text Box 64"/>
            <p:cNvSpPr txBox="1">
              <a:spLocks noChangeArrowheads="1"/>
            </p:cNvSpPr>
            <p:nvPr/>
          </p:nvSpPr>
          <p:spPr bwMode="auto">
            <a:xfrm>
              <a:off x="1761" y="1968"/>
              <a:ext cx="201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altLang="ja-JP" sz="1400"/>
                <a:t>O</a:t>
              </a:r>
            </a:p>
          </p:txBody>
        </p:sp>
        <p:sp>
          <p:nvSpPr>
            <p:cNvPr id="118" name="Text Box 65"/>
            <p:cNvSpPr txBox="1">
              <a:spLocks noChangeArrowheads="1"/>
            </p:cNvSpPr>
            <p:nvPr/>
          </p:nvSpPr>
          <p:spPr bwMode="auto">
            <a:xfrm>
              <a:off x="1844" y="2030"/>
              <a:ext cx="177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altLang="ja-JP" sz="1400"/>
                <a:t>2</a:t>
              </a:r>
            </a:p>
          </p:txBody>
        </p:sp>
      </p:grpSp>
      <p:sp>
        <p:nvSpPr>
          <p:cNvPr id="119" name="Text Box 66"/>
          <p:cNvSpPr txBox="1">
            <a:spLocks noChangeArrowheads="1"/>
          </p:cNvSpPr>
          <p:nvPr/>
        </p:nvSpPr>
        <p:spPr bwMode="auto">
          <a:xfrm>
            <a:off x="5086350" y="2290762"/>
            <a:ext cx="500063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altLang="ja-JP" sz="1400"/>
              <a:t>H O</a:t>
            </a:r>
          </a:p>
        </p:txBody>
      </p:sp>
      <p:sp>
        <p:nvSpPr>
          <p:cNvPr id="120" name="Text Box 67"/>
          <p:cNvSpPr txBox="1">
            <a:spLocks noChangeArrowheads="1"/>
          </p:cNvSpPr>
          <p:nvPr/>
        </p:nvSpPr>
        <p:spPr bwMode="auto">
          <a:xfrm>
            <a:off x="5207000" y="2408237"/>
            <a:ext cx="268288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altLang="ja-JP" sz="1200"/>
              <a:t>2</a:t>
            </a:r>
          </a:p>
        </p:txBody>
      </p:sp>
      <p:sp>
        <p:nvSpPr>
          <p:cNvPr id="121" name="Text Box 68"/>
          <p:cNvSpPr txBox="1">
            <a:spLocks noChangeArrowheads="1"/>
          </p:cNvSpPr>
          <p:nvPr/>
        </p:nvSpPr>
        <p:spPr bwMode="auto">
          <a:xfrm>
            <a:off x="4606925" y="2344737"/>
            <a:ext cx="28257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altLang="ja-JP" sz="1400"/>
              <a:t>e</a:t>
            </a:r>
          </a:p>
        </p:txBody>
      </p:sp>
      <p:sp>
        <p:nvSpPr>
          <p:cNvPr id="122" name="Text Box 69"/>
          <p:cNvSpPr txBox="1">
            <a:spLocks noChangeArrowheads="1"/>
          </p:cNvSpPr>
          <p:nvPr/>
        </p:nvSpPr>
        <p:spPr bwMode="auto">
          <a:xfrm>
            <a:off x="4711700" y="2279650"/>
            <a:ext cx="242888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altLang="ja-JP" sz="1400"/>
              <a:t>-</a:t>
            </a:r>
          </a:p>
        </p:txBody>
      </p:sp>
      <p:sp>
        <p:nvSpPr>
          <p:cNvPr id="123" name="Text Box 70"/>
          <p:cNvSpPr txBox="1">
            <a:spLocks noChangeArrowheads="1"/>
          </p:cNvSpPr>
          <p:nvPr/>
        </p:nvSpPr>
        <p:spPr bwMode="auto">
          <a:xfrm>
            <a:off x="5227638" y="3041650"/>
            <a:ext cx="18415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ja-JP" sz="1400">
                <a:solidFill>
                  <a:srgbClr val="D30D2B"/>
                </a:solidFill>
              </a:rPr>
              <a:t>H</a:t>
            </a:r>
          </a:p>
        </p:txBody>
      </p:sp>
      <p:sp>
        <p:nvSpPr>
          <p:cNvPr id="124" name="Text Box 71"/>
          <p:cNvSpPr txBox="1">
            <a:spLocks noChangeArrowheads="1"/>
          </p:cNvSpPr>
          <p:nvPr/>
        </p:nvSpPr>
        <p:spPr bwMode="auto">
          <a:xfrm>
            <a:off x="5359400" y="2967037"/>
            <a:ext cx="287338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altLang="ja-JP" sz="1400">
                <a:solidFill>
                  <a:srgbClr val="D30D2B"/>
                </a:solidFill>
              </a:rPr>
              <a:t>+</a:t>
            </a:r>
          </a:p>
        </p:txBody>
      </p:sp>
      <p:sp>
        <p:nvSpPr>
          <p:cNvPr id="125" name="Line 72"/>
          <p:cNvSpPr>
            <a:spLocks noChangeShapeType="1"/>
          </p:cNvSpPr>
          <p:nvPr/>
        </p:nvSpPr>
        <p:spPr bwMode="auto">
          <a:xfrm flipV="1">
            <a:off x="4938713" y="2611437"/>
            <a:ext cx="323850" cy="66675"/>
          </a:xfrm>
          <a:prstGeom prst="line">
            <a:avLst/>
          </a:prstGeom>
          <a:noFill/>
          <a:ln w="50800">
            <a:solidFill>
              <a:srgbClr val="0F0270"/>
            </a:solidFill>
            <a:round/>
            <a:headEnd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126" name="Text Box 73"/>
          <p:cNvSpPr txBox="1">
            <a:spLocks noChangeArrowheads="1"/>
          </p:cNvSpPr>
          <p:nvPr/>
        </p:nvSpPr>
        <p:spPr bwMode="auto">
          <a:xfrm>
            <a:off x="3721100" y="3381375"/>
            <a:ext cx="8255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ja-JP" altLang="en-US" sz="1400">
                <a:solidFill>
                  <a:srgbClr val="E3DB0B"/>
                </a:solidFill>
              </a:rPr>
              <a:t>触媒</a:t>
            </a:r>
            <a:r>
              <a:rPr lang="en-US" altLang="ja-JP" sz="1400">
                <a:solidFill>
                  <a:srgbClr val="E3DB0B"/>
                </a:solidFill>
              </a:rPr>
              <a:t>(Pt)</a:t>
            </a:r>
          </a:p>
        </p:txBody>
      </p:sp>
      <p:sp>
        <p:nvSpPr>
          <p:cNvPr id="127" name="Text Box 74"/>
          <p:cNvSpPr txBox="1">
            <a:spLocks noChangeArrowheads="1"/>
          </p:cNvSpPr>
          <p:nvPr/>
        </p:nvSpPr>
        <p:spPr bwMode="auto">
          <a:xfrm>
            <a:off x="3657600" y="1371600"/>
            <a:ext cx="20574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ja-JP" sz="1400" b="1">
                <a:solidFill>
                  <a:srgbClr val="CE0A27"/>
                </a:solidFill>
              </a:rPr>
              <a:t>= </a:t>
            </a:r>
            <a:r>
              <a:rPr lang="ja-JP" altLang="en-US" sz="1400" b="1">
                <a:solidFill>
                  <a:srgbClr val="CE0A27"/>
                </a:solidFill>
              </a:rPr>
              <a:t>繊維状・多孔質拡散層</a:t>
            </a:r>
          </a:p>
        </p:txBody>
      </p:sp>
      <p:sp>
        <p:nvSpPr>
          <p:cNvPr id="128" name="Oval 77"/>
          <p:cNvSpPr>
            <a:spLocks noChangeArrowheads="1"/>
          </p:cNvSpPr>
          <p:nvPr/>
        </p:nvSpPr>
        <p:spPr bwMode="auto">
          <a:xfrm>
            <a:off x="2566988" y="2582862"/>
            <a:ext cx="157162" cy="312738"/>
          </a:xfrm>
          <a:prstGeom prst="ellipse">
            <a:avLst/>
          </a:prstGeom>
          <a:noFill/>
          <a:ln w="28575">
            <a:solidFill>
              <a:srgbClr val="09D328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129" name="AutoShape 78"/>
          <p:cNvSpPr>
            <a:spLocks noChangeArrowheads="1"/>
          </p:cNvSpPr>
          <p:nvPr/>
        </p:nvSpPr>
        <p:spPr bwMode="auto">
          <a:xfrm>
            <a:off x="2703513" y="2565400"/>
            <a:ext cx="212725" cy="220662"/>
          </a:xfrm>
          <a:prstGeom prst="rightArrow">
            <a:avLst>
              <a:gd name="adj1" fmla="val 50000"/>
              <a:gd name="adj2" fmla="val 25000"/>
            </a:avLst>
          </a:prstGeom>
          <a:solidFill>
            <a:srgbClr val="09D328"/>
          </a:solidFill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130" name="Rectangle 79"/>
          <p:cNvSpPr>
            <a:spLocks noChangeArrowheads="1"/>
          </p:cNvSpPr>
          <p:nvPr/>
        </p:nvSpPr>
        <p:spPr bwMode="auto">
          <a:xfrm>
            <a:off x="2909888" y="1384300"/>
            <a:ext cx="2732087" cy="2349500"/>
          </a:xfrm>
          <a:prstGeom prst="rect">
            <a:avLst/>
          </a:prstGeom>
          <a:noFill/>
          <a:ln w="222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131" name="Rectangle 80"/>
          <p:cNvSpPr>
            <a:spLocks noChangeArrowheads="1"/>
          </p:cNvSpPr>
          <p:nvPr/>
        </p:nvSpPr>
        <p:spPr bwMode="auto">
          <a:xfrm>
            <a:off x="596900" y="706437"/>
            <a:ext cx="155683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ja-JP" altLang="en-US" sz="1800" b="1" u="sng" dirty="0"/>
              <a:t>燃料電池セル</a:t>
            </a:r>
          </a:p>
        </p:txBody>
      </p:sp>
      <p:sp>
        <p:nvSpPr>
          <p:cNvPr id="132" name="AutoShape 82"/>
          <p:cNvSpPr>
            <a:spLocks noChangeArrowheads="1"/>
          </p:cNvSpPr>
          <p:nvPr/>
        </p:nvSpPr>
        <p:spPr bwMode="auto">
          <a:xfrm>
            <a:off x="3419475" y="1657350"/>
            <a:ext cx="152400" cy="228600"/>
          </a:xfrm>
          <a:prstGeom prst="downArrow">
            <a:avLst>
              <a:gd name="adj1" fmla="val 50000"/>
              <a:gd name="adj2" fmla="val 375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133" name="Text Box 83"/>
          <p:cNvSpPr txBox="1">
            <a:spLocks noChangeArrowheads="1"/>
          </p:cNvSpPr>
          <p:nvPr/>
        </p:nvSpPr>
        <p:spPr bwMode="auto">
          <a:xfrm>
            <a:off x="1160463" y="1047750"/>
            <a:ext cx="303847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ja-JP" altLang="en-US" sz="1600" b="1">
                <a:solidFill>
                  <a:srgbClr val="860824"/>
                </a:solidFill>
              </a:rPr>
              <a:t>多孔物質</a:t>
            </a:r>
            <a:r>
              <a:rPr lang="en-US" altLang="ja-JP" sz="1600" b="1">
                <a:solidFill>
                  <a:srgbClr val="860824"/>
                </a:solidFill>
              </a:rPr>
              <a:t> &amp; </a:t>
            </a:r>
            <a:r>
              <a:rPr lang="ja-JP" altLang="en-US" sz="1600" b="1">
                <a:solidFill>
                  <a:srgbClr val="860824"/>
                </a:solidFill>
              </a:rPr>
              <a:t>液体と気体の拡散性</a:t>
            </a:r>
          </a:p>
        </p:txBody>
      </p:sp>
      <p:sp>
        <p:nvSpPr>
          <p:cNvPr id="134" name="Rectangle 93"/>
          <p:cNvSpPr>
            <a:spLocks noChangeArrowheads="1"/>
          </p:cNvSpPr>
          <p:nvPr/>
        </p:nvSpPr>
        <p:spPr bwMode="auto">
          <a:xfrm>
            <a:off x="3044825" y="1370012"/>
            <a:ext cx="717550" cy="51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ja-JP" altLang="en-US" sz="1400" b="1">
                <a:solidFill>
                  <a:srgbClr val="CE0A27"/>
                </a:solidFill>
              </a:rPr>
              <a:t>拡散層</a:t>
            </a:r>
            <a:endParaRPr lang="en-US" altLang="ja-JP" sz="1400" b="1">
              <a:solidFill>
                <a:srgbClr val="CE0A27"/>
              </a:solidFill>
            </a:endParaRPr>
          </a:p>
          <a:p>
            <a:endParaRPr lang="ja-JP" altLang="en-US" sz="1400" b="1">
              <a:solidFill>
                <a:srgbClr val="CE0A27"/>
              </a:solidFill>
            </a:endParaRPr>
          </a:p>
        </p:txBody>
      </p:sp>
      <p:sp>
        <p:nvSpPr>
          <p:cNvPr id="135" name="円/楕円 134"/>
          <p:cNvSpPr/>
          <p:nvPr/>
        </p:nvSpPr>
        <p:spPr bwMode="auto">
          <a:xfrm>
            <a:off x="457200" y="838200"/>
            <a:ext cx="152400" cy="1524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ja-JP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</p:spTree>
  </p:cSld>
  <p:clrMapOvr>
    <a:masterClrMapping/>
  </p:clrMapOvr>
  <p:transition spd="med">
    <p:blinds dir="vert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5"/>
          <p:cNvGrpSpPr>
            <a:grpSpLocks/>
          </p:cNvGrpSpPr>
          <p:nvPr/>
        </p:nvGrpSpPr>
        <p:grpSpPr bwMode="auto">
          <a:xfrm>
            <a:off x="-4763" y="533400"/>
            <a:ext cx="9910763" cy="82550"/>
            <a:chOff x="-2" y="408"/>
            <a:chExt cx="6243" cy="52"/>
          </a:xfrm>
        </p:grpSpPr>
        <p:sp>
          <p:nvSpPr>
            <p:cNvPr id="65552" name="Rectangle 16"/>
            <p:cNvSpPr>
              <a:spLocks noChangeArrowheads="1"/>
            </p:cNvSpPr>
            <p:nvPr/>
          </p:nvSpPr>
          <p:spPr bwMode="auto">
            <a:xfrm>
              <a:off x="-2" y="408"/>
              <a:ext cx="6232" cy="25"/>
            </a:xfrm>
            <a:prstGeom prst="rect">
              <a:avLst/>
            </a:prstGeom>
            <a:solidFill>
              <a:srgbClr val="FC0128"/>
            </a:solidFill>
            <a:ln w="12700">
              <a:solidFill>
                <a:srgbClr val="FC0128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65553" name="Rectangle 17"/>
            <p:cNvSpPr>
              <a:spLocks noChangeArrowheads="1"/>
            </p:cNvSpPr>
            <p:nvPr/>
          </p:nvSpPr>
          <p:spPr bwMode="auto">
            <a:xfrm flipV="1">
              <a:off x="0" y="433"/>
              <a:ext cx="6241" cy="27"/>
            </a:xfrm>
            <a:prstGeom prst="rect">
              <a:avLst/>
            </a:prstGeom>
            <a:solidFill>
              <a:srgbClr val="063DE8"/>
            </a:solidFill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</p:grpSp>
      <p:sp>
        <p:nvSpPr>
          <p:cNvPr id="65554" name="Rectangle 18"/>
          <p:cNvSpPr>
            <a:spLocks noGrp="1" noChangeArrowheads="1"/>
          </p:cNvSpPr>
          <p:nvPr>
            <p:ph type="ctrTitle"/>
          </p:nvPr>
        </p:nvSpPr>
        <p:spPr>
          <a:xfrm>
            <a:off x="304800" y="76200"/>
            <a:ext cx="9448800" cy="381000"/>
          </a:xfrm>
        </p:spPr>
        <p:txBody>
          <a:bodyPr/>
          <a:lstStyle/>
          <a:p>
            <a:r>
              <a:rPr lang="ja-JP" altLang="en-US" sz="2500" b="1" dirty="0" smtClean="0">
                <a:solidFill>
                  <a:srgbClr val="D2061C"/>
                </a:solidFill>
                <a:latin typeface="+mj-ea"/>
              </a:rPr>
              <a:t>多階層</a:t>
            </a:r>
            <a:r>
              <a:rPr lang="ja-JP" altLang="en-US" sz="2500" b="1" dirty="0" smtClean="0">
                <a:latin typeface="+mj-ea"/>
              </a:rPr>
              <a:t>スケール：</a:t>
            </a:r>
            <a:r>
              <a:rPr lang="en-US" altLang="ja-JP" sz="2500" b="1" dirty="0" smtClean="0">
                <a:latin typeface="+mj-ea"/>
              </a:rPr>
              <a:t> </a:t>
            </a:r>
            <a:r>
              <a:rPr lang="ja-JP" altLang="en-US" sz="2500" b="1" dirty="0" smtClean="0">
                <a:latin typeface="+mj-ea"/>
              </a:rPr>
              <a:t>電子，分子，連続構造体，流体</a:t>
            </a:r>
            <a:r>
              <a:rPr lang="en-US" altLang="ja-JP" sz="2500" b="1" dirty="0" smtClean="0">
                <a:latin typeface="+mj-ea"/>
              </a:rPr>
              <a:t>, …</a:t>
            </a:r>
            <a:endParaRPr lang="en-US" altLang="ja-JP" sz="2500" dirty="0">
              <a:latin typeface="+mj-ea"/>
            </a:endParaRPr>
          </a:p>
        </p:txBody>
      </p:sp>
      <p:pic>
        <p:nvPicPr>
          <p:cNvPr id="69" name="Picture 1035"/>
          <p:cNvPicPr>
            <a:picLocks noChangeAspect="1" noChangeArrowheads="1"/>
          </p:cNvPicPr>
          <p:nvPr/>
        </p:nvPicPr>
        <mc:AlternateContent>
          <mc:Choice xmlns:ma="http://schemas.microsoft.com/office/mac/drawingml/2008/main" Requires="ma">
            <p:blipFill>
              <a:blip r:embed="rId3"/>
              <a:srcRect/>
              <a:stretch>
                <a:fillRect/>
              </a:stretch>
            </p:blipFill>
          </mc:Choice>
          <mc:Fallback>
            <p:blipFill>
              <a:blip r:embed="rId4"/>
              <a:srcRect/>
              <a:stretch>
                <a:fillRect/>
              </a:stretch>
            </p:blipFill>
          </mc:Fallback>
        </mc:AlternateContent>
        <p:spPr bwMode="auto">
          <a:xfrm>
            <a:off x="1295401" y="1447800"/>
            <a:ext cx="6858000" cy="18240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1" name="TextBox 70"/>
          <p:cNvSpPr txBox="1"/>
          <p:nvPr/>
        </p:nvSpPr>
        <p:spPr>
          <a:xfrm>
            <a:off x="228600" y="685800"/>
            <a:ext cx="9067800" cy="692497"/>
          </a:xfrm>
          <a:prstGeom prst="rect">
            <a:avLst/>
          </a:prstGeom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0" lang="ja-JP" altLang="en-US" sz="2000" b="1" dirty="0" smtClean="0">
                <a:solidFill>
                  <a:srgbClr val="FF0000"/>
                </a:solidFill>
                <a:latin typeface="Geneva" pitchFamily="-112" charset="0"/>
                <a:ea typeface="Osaka" pitchFamily="-112" charset="-128"/>
                <a:cs typeface="Osaka" pitchFamily="-112" charset="-128"/>
              </a:rPr>
              <a:t>　　</a:t>
            </a:r>
            <a:r>
              <a:rPr kumimoji="0" lang="ja-JP" altLang="en-US" sz="1900" b="1" dirty="0" smtClean="0">
                <a:solidFill>
                  <a:schemeClr val="tx2"/>
                </a:solidFill>
                <a:latin typeface="Geneva" pitchFamily="-112" charset="0"/>
                <a:ea typeface="Osaka" pitchFamily="-112" charset="-128"/>
                <a:cs typeface="Osaka" pitchFamily="-112" charset="-128"/>
              </a:rPr>
              <a:t>原子スケール</a:t>
            </a:r>
            <a:r>
              <a:rPr kumimoji="0" lang="en-US" altLang="ja-JP" sz="1900" b="1" dirty="0" smtClean="0">
                <a:solidFill>
                  <a:schemeClr val="tx2"/>
                </a:solidFill>
                <a:latin typeface="Geneva" pitchFamily="-112" charset="0"/>
                <a:ea typeface="Osaka" pitchFamily="-112" charset="-128"/>
                <a:cs typeface="Osaka" pitchFamily="-112" charset="-128"/>
              </a:rPr>
              <a:t>(nm)</a:t>
            </a:r>
            <a:r>
              <a:rPr kumimoji="0" lang="ja-JP" altLang="en-US" sz="1900" b="1" dirty="0" smtClean="0">
                <a:solidFill>
                  <a:schemeClr val="tx2"/>
                </a:solidFill>
                <a:latin typeface="Geneva" pitchFamily="-112" charset="0"/>
                <a:ea typeface="Osaka" pitchFamily="-112" charset="-128"/>
                <a:cs typeface="Osaka" pitchFamily="-112" charset="-128"/>
              </a:rPr>
              <a:t>と連続体</a:t>
            </a:r>
            <a:r>
              <a:rPr lang="ja-JP" altLang="en-US" sz="1900" b="1" dirty="0" smtClean="0">
                <a:latin typeface="+mj-ea"/>
                <a:cs typeface="ＤＦＰ太丸ゴシック体"/>
              </a:rPr>
              <a:t>スケール</a:t>
            </a:r>
            <a:r>
              <a:rPr kumimoji="0" lang="en-US" altLang="ja-JP" sz="1900" b="1" dirty="0" smtClean="0">
                <a:solidFill>
                  <a:schemeClr val="tx2"/>
                </a:solidFill>
                <a:latin typeface="Geneva" pitchFamily="-112" charset="0"/>
                <a:ea typeface="Osaka" pitchFamily="-112" charset="-128"/>
                <a:cs typeface="Osaka" pitchFamily="-112" charset="-128"/>
              </a:rPr>
              <a:t>(</a:t>
            </a:r>
            <a:r>
              <a:rPr kumimoji="0" lang="en-US" altLang="ja-JP" sz="1900" b="1" dirty="0" err="1" smtClean="0">
                <a:solidFill>
                  <a:schemeClr val="tx2"/>
                </a:solidFill>
                <a:latin typeface="Geneva" pitchFamily="-112" charset="0"/>
                <a:ea typeface="Osaka" pitchFamily="-112" charset="-128"/>
                <a:cs typeface="Osaka" pitchFamily="-112" charset="-128"/>
              </a:rPr>
              <a:t>μm</a:t>
            </a:r>
            <a:r>
              <a:rPr kumimoji="0" lang="ja-JP" altLang="en-US" sz="1900" b="1" dirty="0" smtClean="0">
                <a:solidFill>
                  <a:schemeClr val="tx2"/>
                </a:solidFill>
                <a:latin typeface="Geneva" pitchFamily="-112" charset="0"/>
                <a:ea typeface="Osaka" pitchFamily="-112" charset="-128"/>
                <a:cs typeface="Osaka" pitchFamily="-112" charset="-128"/>
              </a:rPr>
              <a:t>超）</a:t>
            </a:r>
            <a:r>
              <a:rPr kumimoji="1" lang="ja-JP" altLang="en-US" sz="1900" b="1" dirty="0" smtClean="0">
                <a:latin typeface="+mj-ea"/>
                <a:ea typeface="+mj-ea"/>
                <a:cs typeface="ＤＦＰ太丸ゴシック体"/>
              </a:rPr>
              <a:t>では，シミュレーションが</a:t>
            </a:r>
          </a:p>
          <a:p>
            <a:r>
              <a:rPr lang="ja-JP" altLang="en-US" sz="1900" b="1" dirty="0" smtClean="0">
                <a:latin typeface="+mj-ea"/>
                <a:ea typeface="+mj-ea"/>
                <a:cs typeface="ＤＦＰ太丸ゴシック体"/>
              </a:rPr>
              <a:t>　</a:t>
            </a:r>
            <a:r>
              <a:rPr kumimoji="1" lang="ja-JP" altLang="en-US" sz="1900" b="1" dirty="0" smtClean="0">
                <a:latin typeface="+mj-ea"/>
                <a:ea typeface="+mj-ea"/>
                <a:cs typeface="ＤＦＰ太丸ゴシック体"/>
              </a:rPr>
              <a:t>多くの成果を</a:t>
            </a:r>
            <a:r>
              <a:rPr lang="ja-JP" altLang="en-US" sz="1900" b="1" dirty="0" smtClean="0">
                <a:latin typeface="+mj-ea"/>
                <a:ea typeface="+mj-ea"/>
                <a:cs typeface="ＤＦＰ太丸ゴシック体"/>
              </a:rPr>
              <a:t>出して</a:t>
            </a:r>
            <a:r>
              <a:rPr kumimoji="1" lang="ja-JP" altLang="en-US" sz="1900" b="1" dirty="0" smtClean="0">
                <a:latin typeface="+mj-ea"/>
                <a:ea typeface="+mj-ea"/>
                <a:cs typeface="ＤＦＰ太丸ゴシック体"/>
              </a:rPr>
              <a:t>いるが</a:t>
            </a:r>
            <a:r>
              <a:rPr kumimoji="1" lang="en-US" altLang="ja-JP" sz="1900" b="1" dirty="0" smtClean="0">
                <a:latin typeface="+mj-ea"/>
                <a:ea typeface="+mj-ea"/>
                <a:cs typeface="ＤＦＰ太丸ゴシック体"/>
              </a:rPr>
              <a:t>…</a:t>
            </a:r>
            <a:endParaRPr kumimoji="1" lang="ja-JP" altLang="en-US" sz="1900" b="1" dirty="0">
              <a:latin typeface="+mj-ea"/>
              <a:ea typeface="+mj-ea"/>
              <a:cs typeface="ＤＦＰ太丸ゴシック体"/>
            </a:endParaRPr>
          </a:p>
        </p:txBody>
      </p:sp>
      <p:sp>
        <p:nvSpPr>
          <p:cNvPr id="56" name="Text Box 22"/>
          <p:cNvSpPr txBox="1">
            <a:spLocks noChangeArrowheads="1"/>
          </p:cNvSpPr>
          <p:nvPr/>
        </p:nvSpPr>
        <p:spPr bwMode="auto">
          <a:xfrm>
            <a:off x="685800" y="3333690"/>
            <a:ext cx="8610600" cy="2012859"/>
          </a:xfrm>
          <a:prstGeom prst="rect">
            <a:avLst/>
          </a:prstGeom>
          <a:solidFill>
            <a:srgbClr val="F7FFDB"/>
          </a:solidFill>
          <a:ln w="34925">
            <a:solidFill>
              <a:srgbClr val="800000"/>
            </a:solidFill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lnSpc>
                <a:spcPct val="140000"/>
              </a:lnSpc>
            </a:pPr>
            <a:r>
              <a:rPr lang="ja-JP" altLang="en-US" sz="1800" b="1" dirty="0">
                <a:latin typeface="ＭＳ ゴシック" pitchFamily="-112" charset="-128"/>
                <a:ea typeface="ＭＳ ゴシック" pitchFamily="-112" charset="-128"/>
                <a:cs typeface="ＭＳ ゴシック" pitchFamily="-112" charset="-128"/>
              </a:rPr>
              <a:t>　　　　　</a:t>
            </a:r>
            <a:r>
              <a:rPr lang="ja-JP" altLang="en-US" sz="1800" b="1" dirty="0" smtClean="0">
                <a:latin typeface="ＭＳ ゴシック" pitchFamily="-112" charset="-128"/>
                <a:ea typeface="ＭＳ ゴシック" pitchFamily="-112" charset="-128"/>
                <a:cs typeface="ＭＳ ゴシック" pitchFamily="-112" charset="-128"/>
              </a:rPr>
              <a:t>　</a:t>
            </a:r>
            <a:r>
              <a:rPr lang="ja-JP" altLang="en-US" sz="1800" b="1" dirty="0" smtClean="0">
                <a:solidFill>
                  <a:srgbClr val="0D17E3"/>
                </a:solidFill>
                <a:latin typeface="ＭＳ ゴシック" pitchFamily="-112" charset="-128"/>
                <a:ea typeface="ＭＳ ゴシック" pitchFamily="-112" charset="-128"/>
                <a:cs typeface="ＭＳ ゴシック" pitchFamily="-112" charset="-128"/>
              </a:rPr>
              <a:t>空間</a:t>
            </a:r>
            <a:r>
              <a:rPr lang="ja-JP" altLang="en-US" sz="1800" b="1" dirty="0">
                <a:solidFill>
                  <a:srgbClr val="0D17E3"/>
                </a:solidFill>
                <a:latin typeface="ＭＳ ゴシック" pitchFamily="-112" charset="-128"/>
                <a:ea typeface="ＭＳ ゴシック" pitchFamily="-112" charset="-128"/>
                <a:cs typeface="ＭＳ ゴシック" pitchFamily="-112" charset="-128"/>
              </a:rPr>
              <a:t>特性長</a:t>
            </a:r>
            <a:r>
              <a:rPr lang="ja-JP" altLang="en-US" sz="1800" b="1" dirty="0" smtClean="0">
                <a:solidFill>
                  <a:srgbClr val="0D17E3"/>
                </a:solidFill>
                <a:latin typeface="ＭＳ ゴシック" pitchFamily="-112" charset="-128"/>
                <a:ea typeface="ＭＳ ゴシック" pitchFamily="-112" charset="-128"/>
                <a:cs typeface="ＭＳ ゴシック" pitchFamily="-112" charset="-128"/>
              </a:rPr>
              <a:t>　　特性時間	シミュレーション法の例</a:t>
            </a:r>
            <a:endParaRPr lang="en-US" altLang="ja-JP" sz="1800" b="1" dirty="0" smtClean="0">
              <a:latin typeface="ＭＳ ゴシック" pitchFamily="-112" charset="-128"/>
              <a:ea typeface="ＭＳ ゴシック" pitchFamily="-112" charset="-128"/>
              <a:cs typeface="ＭＳ ゴシック" pitchFamily="-112" charset="-128"/>
            </a:endParaRPr>
          </a:p>
          <a:p>
            <a:pPr>
              <a:lnSpc>
                <a:spcPct val="140000"/>
              </a:lnSpc>
            </a:pPr>
            <a:r>
              <a:rPr lang="ja-JP" altLang="en-US" sz="1800" b="1" dirty="0" smtClean="0">
                <a:solidFill>
                  <a:srgbClr val="0D17E3"/>
                </a:solidFill>
                <a:latin typeface="ＭＳ ゴシック" pitchFamily="-112" charset="-128"/>
                <a:ea typeface="ＭＳ ゴシック" pitchFamily="-112" charset="-128"/>
                <a:cs typeface="ＭＳ ゴシック" pitchFamily="-112" charset="-128"/>
              </a:rPr>
              <a:t>化学</a:t>
            </a:r>
            <a:r>
              <a:rPr lang="ja-JP" altLang="en-US" sz="1800" b="1" dirty="0">
                <a:solidFill>
                  <a:srgbClr val="0D17E3"/>
                </a:solidFill>
                <a:latin typeface="ＭＳ ゴシック" pitchFamily="-112" charset="-128"/>
                <a:ea typeface="ＭＳ ゴシック" pitchFamily="-112" charset="-128"/>
                <a:cs typeface="ＭＳ ゴシック" pitchFamily="-112" charset="-128"/>
              </a:rPr>
              <a:t>反応</a:t>
            </a:r>
            <a:r>
              <a:rPr lang="ja-JP" altLang="en-US" sz="1800" b="1" dirty="0">
                <a:latin typeface="ＭＳ ゴシック" pitchFamily="-112" charset="-128"/>
                <a:ea typeface="ＭＳ ゴシック" pitchFamily="-112" charset="-128"/>
                <a:cs typeface="ＭＳ ゴシック" pitchFamily="-112" charset="-128"/>
              </a:rPr>
              <a:t>　</a:t>
            </a:r>
            <a:r>
              <a:rPr lang="ja-JP" altLang="en-US" sz="1800" b="1" dirty="0" smtClean="0">
                <a:latin typeface="ＭＳ ゴシック" pitchFamily="-112" charset="-128"/>
                <a:ea typeface="ＭＳ ゴシック" pitchFamily="-112" charset="-128"/>
                <a:cs typeface="ＭＳ ゴシック" pitchFamily="-112" charset="-128"/>
              </a:rPr>
              <a:t>　</a:t>
            </a:r>
            <a:r>
              <a:rPr lang="en-US" altLang="ja-JP" sz="1800" b="1" dirty="0" smtClean="0">
                <a:latin typeface="ＭＳ ゴシック" pitchFamily="-112" charset="-128"/>
                <a:ea typeface="ＭＳ ゴシック" pitchFamily="-112" charset="-128"/>
                <a:cs typeface="ＭＳ ゴシック" pitchFamily="-112" charset="-128"/>
              </a:rPr>
              <a:t>1nm=10</a:t>
            </a:r>
            <a:r>
              <a:rPr lang="en-US" altLang="ja-JP" sz="1800" b="1" baseline="30000" dirty="0" smtClean="0">
                <a:latin typeface="ＭＳ ゴシック" pitchFamily="-112" charset="-128"/>
                <a:ea typeface="ＭＳ ゴシック" pitchFamily="-112" charset="-128"/>
                <a:cs typeface="ＭＳ ゴシック" pitchFamily="-112" charset="-128"/>
              </a:rPr>
              <a:t>-9</a:t>
            </a:r>
            <a:r>
              <a:rPr lang="en-US" altLang="ja-JP" sz="1800" b="1" dirty="0" smtClean="0">
                <a:latin typeface="ＭＳ ゴシック" pitchFamily="-112" charset="-128"/>
                <a:ea typeface="ＭＳ ゴシック" pitchFamily="-112" charset="-128"/>
                <a:cs typeface="ＭＳ ゴシック" pitchFamily="-112" charset="-128"/>
              </a:rPr>
              <a:t>m</a:t>
            </a:r>
            <a:r>
              <a:rPr lang="ja-JP" altLang="en-US" sz="1800" b="1" dirty="0" smtClean="0">
                <a:latin typeface="ＭＳ ゴシック" pitchFamily="-112" charset="-128"/>
                <a:ea typeface="ＭＳ ゴシック" pitchFamily="-112" charset="-128"/>
                <a:cs typeface="ＭＳ ゴシック" pitchFamily="-112" charset="-128"/>
              </a:rPr>
              <a:t>　　</a:t>
            </a:r>
            <a:r>
              <a:rPr lang="en-US" altLang="ja-JP" sz="1800" b="1" dirty="0" smtClean="0">
                <a:latin typeface="ＭＳ ゴシック" pitchFamily="-112" charset="-128"/>
                <a:ea typeface="ＭＳ ゴシック" pitchFamily="-112" charset="-128"/>
                <a:cs typeface="ＭＳ ゴシック" pitchFamily="-112" charset="-128"/>
              </a:rPr>
              <a:t> 10</a:t>
            </a:r>
            <a:r>
              <a:rPr lang="en-US" altLang="ja-JP" sz="1800" b="1" baseline="30000" dirty="0" smtClean="0">
                <a:latin typeface="ＭＳ ゴシック" pitchFamily="-112" charset="-128"/>
                <a:ea typeface="ＭＳ ゴシック" pitchFamily="-112" charset="-128"/>
                <a:cs typeface="ＭＳ ゴシック" pitchFamily="-112" charset="-128"/>
              </a:rPr>
              <a:t>-12</a:t>
            </a:r>
            <a:r>
              <a:rPr lang="en-US" altLang="ja-JP" sz="1800" b="1" dirty="0" smtClean="0">
                <a:latin typeface="ＭＳ ゴシック" pitchFamily="-112" charset="-128"/>
                <a:ea typeface="ＭＳ ゴシック" pitchFamily="-112" charset="-128"/>
                <a:cs typeface="ＭＳ ゴシック" pitchFamily="-112" charset="-128"/>
              </a:rPr>
              <a:t>sec</a:t>
            </a:r>
            <a:r>
              <a:rPr lang="ja-JP" altLang="en-US" sz="1800" b="1" dirty="0">
                <a:latin typeface="ＭＳ ゴシック" pitchFamily="-112" charset="-128"/>
                <a:ea typeface="ＭＳ ゴシック" pitchFamily="-112" charset="-128"/>
                <a:cs typeface="ＭＳ ゴシック" pitchFamily="-112" charset="-128"/>
              </a:rPr>
              <a:t>	</a:t>
            </a:r>
            <a:r>
              <a:rPr lang="ja-JP" altLang="en-US" sz="1800" b="1" dirty="0" smtClean="0">
                <a:latin typeface="ＭＳ ゴシック" pitchFamily="-112" charset="-128"/>
                <a:ea typeface="ＭＳ ゴシック" pitchFamily="-112" charset="-128"/>
                <a:cs typeface="ＭＳ ゴシック" pitchFamily="-112" charset="-128"/>
              </a:rPr>
              <a:t>分子軌道法，</a:t>
            </a:r>
            <a:r>
              <a:rPr lang="ja-JP" altLang="en-US" sz="1800" b="1" dirty="0" smtClean="0">
                <a:solidFill>
                  <a:srgbClr val="FF0000"/>
                </a:solidFill>
                <a:latin typeface="ＭＳ ゴシック" pitchFamily="-112" charset="-128"/>
                <a:ea typeface="ＭＳ ゴシック" pitchFamily="-112" charset="-128"/>
                <a:cs typeface="ＭＳ ゴシック" pitchFamily="-112" charset="-128"/>
              </a:rPr>
              <a:t>密度汎関数</a:t>
            </a:r>
            <a:r>
              <a:rPr lang="en-US" altLang="ja-JP" sz="1800" b="1" dirty="0" smtClean="0">
                <a:solidFill>
                  <a:srgbClr val="FF0000"/>
                </a:solidFill>
                <a:latin typeface="ＭＳ ゴシック" pitchFamily="-112" charset="-128"/>
                <a:ea typeface="ＭＳ ゴシック" pitchFamily="-112" charset="-128"/>
                <a:cs typeface="ＭＳ ゴシック" pitchFamily="-112" charset="-128"/>
              </a:rPr>
              <a:t>(DFT)</a:t>
            </a:r>
            <a:r>
              <a:rPr lang="ja-JP" altLang="en-US" sz="1800" b="1" dirty="0" smtClean="0">
                <a:solidFill>
                  <a:srgbClr val="FF0000"/>
                </a:solidFill>
                <a:latin typeface="ＭＳ ゴシック" pitchFamily="-112" charset="-128"/>
                <a:ea typeface="ＭＳ ゴシック" pitchFamily="-112" charset="-128"/>
                <a:cs typeface="ＭＳ ゴシック" pitchFamily="-112" charset="-128"/>
              </a:rPr>
              <a:t>法</a:t>
            </a:r>
            <a:endParaRPr lang="en-US" altLang="ja-JP" sz="1800" b="1" dirty="0" smtClean="0">
              <a:solidFill>
                <a:srgbClr val="FF0000"/>
              </a:solidFill>
              <a:latin typeface="ＭＳ ゴシック" pitchFamily="-112" charset="-128"/>
              <a:ea typeface="ＭＳ ゴシック" pitchFamily="-112" charset="-128"/>
              <a:cs typeface="ＭＳ ゴシック" pitchFamily="-112" charset="-128"/>
            </a:endParaRPr>
          </a:p>
          <a:p>
            <a:pPr>
              <a:lnSpc>
                <a:spcPct val="140000"/>
              </a:lnSpc>
            </a:pPr>
            <a:r>
              <a:rPr lang="ja-JP" altLang="en-US" sz="1800" b="1" dirty="0" smtClean="0">
                <a:solidFill>
                  <a:srgbClr val="0D17E3"/>
                </a:solidFill>
                <a:latin typeface="ＭＳ ゴシック" pitchFamily="-112" charset="-128"/>
                <a:ea typeface="ＭＳ ゴシック" pitchFamily="-112" charset="-128"/>
                <a:cs typeface="ＭＳ ゴシック" pitchFamily="-112" charset="-128"/>
              </a:rPr>
              <a:t>分子構造</a:t>
            </a:r>
            <a:r>
              <a:rPr lang="ja-JP" altLang="en-US" sz="1800" b="1" dirty="0" smtClean="0">
                <a:latin typeface="ＭＳ ゴシック" pitchFamily="-112" charset="-128"/>
                <a:ea typeface="ＭＳ ゴシック" pitchFamily="-112" charset="-128"/>
                <a:cs typeface="ＭＳ ゴシック" pitchFamily="-112" charset="-128"/>
              </a:rPr>
              <a:t>　　</a:t>
            </a:r>
            <a:r>
              <a:rPr lang="en-US" altLang="ja-JP" sz="1800" b="1" dirty="0" smtClean="0">
                <a:latin typeface="ＭＳ ゴシック" pitchFamily="-112" charset="-128"/>
                <a:ea typeface="ＭＳ ゴシック" pitchFamily="-112" charset="-128"/>
                <a:cs typeface="ＭＳ ゴシック" pitchFamily="-112" charset="-128"/>
              </a:rPr>
              <a:t>	10</a:t>
            </a:r>
            <a:r>
              <a:rPr lang="en-US" altLang="ja-JP" sz="1800" b="1" baseline="30000" dirty="0" smtClean="0">
                <a:latin typeface="ＭＳ ゴシック" pitchFamily="-112" charset="-128"/>
                <a:ea typeface="ＭＳ ゴシック" pitchFamily="-112" charset="-128"/>
                <a:cs typeface="ＭＳ ゴシック" pitchFamily="-112" charset="-128"/>
              </a:rPr>
              <a:t>-8</a:t>
            </a:r>
            <a:r>
              <a:rPr lang="en-US" altLang="ja-JP" sz="1800" b="1" dirty="0" smtClean="0">
                <a:latin typeface="ＭＳ ゴシック" pitchFamily="-112" charset="-128"/>
                <a:ea typeface="ＭＳ ゴシック" pitchFamily="-112" charset="-128"/>
                <a:cs typeface="ＭＳ ゴシック" pitchFamily="-112" charset="-128"/>
              </a:rPr>
              <a:t>m</a:t>
            </a:r>
            <a:r>
              <a:rPr lang="ja-JP" altLang="en-US" sz="1800" b="1" dirty="0" smtClean="0">
                <a:latin typeface="ＭＳ ゴシック" pitchFamily="-112" charset="-128"/>
                <a:ea typeface="ＭＳ ゴシック" pitchFamily="-112" charset="-128"/>
                <a:cs typeface="ＭＳ ゴシック" pitchFamily="-112" charset="-128"/>
              </a:rPr>
              <a:t>　　　</a:t>
            </a:r>
            <a:r>
              <a:rPr lang="en-US" altLang="ja-JP" sz="1800" b="1" dirty="0" smtClean="0">
                <a:latin typeface="ＭＳ ゴシック" pitchFamily="-112" charset="-128"/>
                <a:ea typeface="ＭＳ ゴシック" pitchFamily="-112" charset="-128"/>
                <a:cs typeface="ＭＳ ゴシック" pitchFamily="-112" charset="-128"/>
              </a:rPr>
              <a:t> 10</a:t>
            </a:r>
            <a:r>
              <a:rPr lang="en-US" altLang="ja-JP" sz="1800" b="1" baseline="30000" dirty="0" smtClean="0">
                <a:latin typeface="ＭＳ ゴシック" pitchFamily="-112" charset="-128"/>
                <a:ea typeface="ＭＳ ゴシック" pitchFamily="-112" charset="-128"/>
                <a:cs typeface="ＭＳ ゴシック" pitchFamily="-112" charset="-128"/>
              </a:rPr>
              <a:t>-9</a:t>
            </a:r>
            <a:r>
              <a:rPr lang="en-US" altLang="ja-JP" sz="1800" b="1" dirty="0" smtClean="0">
                <a:latin typeface="ＭＳ ゴシック" pitchFamily="-112" charset="-128"/>
                <a:ea typeface="ＭＳ ゴシック" pitchFamily="-112" charset="-128"/>
                <a:cs typeface="ＭＳ ゴシック" pitchFamily="-112" charset="-128"/>
              </a:rPr>
              <a:t>sec</a:t>
            </a:r>
            <a:r>
              <a:rPr lang="ja-JP" altLang="en-US" sz="1800" b="1" dirty="0">
                <a:latin typeface="ＭＳ ゴシック" pitchFamily="-112" charset="-128"/>
                <a:ea typeface="ＭＳ ゴシック" pitchFamily="-112" charset="-128"/>
                <a:cs typeface="ＭＳ ゴシック" pitchFamily="-112" charset="-128"/>
              </a:rPr>
              <a:t>	</a:t>
            </a:r>
            <a:r>
              <a:rPr lang="ja-JP" altLang="en-US" sz="1800" b="1" dirty="0" smtClean="0">
                <a:solidFill>
                  <a:srgbClr val="FF0000"/>
                </a:solidFill>
                <a:latin typeface="ＭＳ ゴシック" pitchFamily="-112" charset="-128"/>
                <a:ea typeface="ＭＳ ゴシック" pitchFamily="-112" charset="-128"/>
                <a:cs typeface="ＭＳ ゴシック" pitchFamily="-112" charset="-128"/>
              </a:rPr>
              <a:t>分子動力学</a:t>
            </a:r>
            <a:r>
              <a:rPr lang="en-US" altLang="ja-JP" sz="1800" b="1" dirty="0" smtClean="0">
                <a:solidFill>
                  <a:srgbClr val="FF0000"/>
                </a:solidFill>
                <a:latin typeface="ＭＳ ゴシック" pitchFamily="-112" charset="-128"/>
                <a:ea typeface="ＭＳ ゴシック" pitchFamily="-112" charset="-128"/>
                <a:cs typeface="ＭＳ ゴシック" pitchFamily="-112" charset="-128"/>
              </a:rPr>
              <a:t>(MD)</a:t>
            </a:r>
            <a:r>
              <a:rPr lang="ja-JP" altLang="en-US" sz="1800" b="1" dirty="0" smtClean="0">
                <a:solidFill>
                  <a:srgbClr val="FF0000"/>
                </a:solidFill>
                <a:latin typeface="ＭＳ ゴシック" pitchFamily="-112" charset="-128"/>
                <a:ea typeface="ＭＳ ゴシック" pitchFamily="-112" charset="-128"/>
                <a:cs typeface="ＭＳ ゴシック" pitchFamily="-112" charset="-128"/>
              </a:rPr>
              <a:t>法</a:t>
            </a:r>
            <a:endParaRPr lang="en-US" altLang="ja-JP" sz="1800" b="1" dirty="0" smtClean="0">
              <a:solidFill>
                <a:srgbClr val="FF0000"/>
              </a:solidFill>
              <a:latin typeface="ＭＳ ゴシック" pitchFamily="-112" charset="-128"/>
              <a:ea typeface="ＭＳ ゴシック" pitchFamily="-112" charset="-128"/>
              <a:cs typeface="ＭＳ ゴシック" pitchFamily="-112" charset="-128"/>
            </a:endParaRPr>
          </a:p>
          <a:p>
            <a:pPr>
              <a:lnSpc>
                <a:spcPct val="140000"/>
              </a:lnSpc>
            </a:pPr>
            <a:endParaRPr lang="en-US" altLang="ja-JP" sz="1800" b="1" dirty="0" smtClean="0">
              <a:latin typeface="ＭＳ ゴシック" pitchFamily="-112" charset="-128"/>
              <a:ea typeface="ＭＳ ゴシック" pitchFamily="-112" charset="-128"/>
              <a:cs typeface="ＭＳ ゴシック" pitchFamily="-112" charset="-128"/>
            </a:endParaRPr>
          </a:p>
          <a:p>
            <a:pPr>
              <a:lnSpc>
                <a:spcPct val="140000"/>
              </a:lnSpc>
            </a:pPr>
            <a:r>
              <a:rPr lang="ja-JP" altLang="en-US" sz="1800" b="1" dirty="0" smtClean="0">
                <a:solidFill>
                  <a:srgbClr val="0D17E3"/>
                </a:solidFill>
                <a:latin typeface="ＭＳ ゴシック" pitchFamily="-112" charset="-128"/>
                <a:ea typeface="ＭＳ ゴシック" pitchFamily="-112" charset="-128"/>
                <a:cs typeface="ＭＳ ゴシック" pitchFamily="-112" charset="-128"/>
              </a:rPr>
              <a:t>変形・流れ</a:t>
            </a:r>
            <a:r>
              <a:rPr lang="en-US" altLang="ja-JP" sz="1800" b="1" dirty="0" smtClean="0">
                <a:latin typeface="ＭＳ ゴシック" pitchFamily="-112" charset="-128"/>
                <a:ea typeface="ＭＳ ゴシック" pitchFamily="-112" charset="-128"/>
                <a:cs typeface="ＭＳ ゴシック" pitchFamily="-112" charset="-128"/>
              </a:rPr>
              <a:t>   &gt;10</a:t>
            </a:r>
            <a:r>
              <a:rPr lang="en-US" altLang="ja-JP" sz="1800" b="1" baseline="30000" dirty="0" smtClean="0">
                <a:latin typeface="ＭＳ ゴシック" pitchFamily="-112" charset="-128"/>
                <a:ea typeface="ＭＳ ゴシック" pitchFamily="-112" charset="-128"/>
                <a:cs typeface="ＭＳ ゴシック" pitchFamily="-112" charset="-128"/>
              </a:rPr>
              <a:t>-5</a:t>
            </a:r>
            <a:r>
              <a:rPr lang="en-US" altLang="ja-JP" sz="1800" b="1" dirty="0" smtClean="0">
                <a:latin typeface="ＭＳ ゴシック" pitchFamily="-112" charset="-128"/>
                <a:ea typeface="ＭＳ ゴシック" pitchFamily="-112" charset="-128"/>
                <a:cs typeface="ＭＳ ゴシック" pitchFamily="-112" charset="-128"/>
              </a:rPr>
              <a:t>m</a:t>
            </a:r>
            <a:r>
              <a:rPr lang="ja-JP" altLang="en-US" sz="1800" b="1" dirty="0" smtClean="0">
                <a:latin typeface="ＭＳ ゴシック" pitchFamily="-112" charset="-128"/>
                <a:ea typeface="ＭＳ ゴシック" pitchFamily="-112" charset="-128"/>
                <a:cs typeface="ＭＳ ゴシック" pitchFamily="-112" charset="-128"/>
              </a:rPr>
              <a:t>　　　</a:t>
            </a:r>
            <a:r>
              <a:rPr lang="en-US" altLang="ja-JP" sz="1800" b="1" dirty="0" smtClean="0">
                <a:latin typeface="ＭＳ ゴシック" pitchFamily="-112" charset="-128"/>
                <a:ea typeface="ＭＳ ゴシック" pitchFamily="-112" charset="-128"/>
                <a:cs typeface="ＭＳ ゴシック" pitchFamily="-112" charset="-128"/>
              </a:rPr>
              <a:t>&gt;10</a:t>
            </a:r>
            <a:r>
              <a:rPr lang="en-US" altLang="ja-JP" sz="1800" b="1" baseline="30000" dirty="0" smtClean="0">
                <a:latin typeface="ＭＳ ゴシック" pitchFamily="-112" charset="-128"/>
                <a:ea typeface="ＭＳ ゴシック" pitchFamily="-112" charset="-128"/>
                <a:cs typeface="ＭＳ ゴシック" pitchFamily="-112" charset="-128"/>
              </a:rPr>
              <a:t>-5</a:t>
            </a:r>
            <a:r>
              <a:rPr lang="en-US" altLang="ja-JP" sz="1800" b="1" dirty="0" smtClean="0">
                <a:latin typeface="ＭＳ ゴシック" pitchFamily="-112" charset="-128"/>
                <a:ea typeface="ＭＳ ゴシック" pitchFamily="-112" charset="-128"/>
                <a:cs typeface="ＭＳ ゴシック" pitchFamily="-112" charset="-128"/>
              </a:rPr>
              <a:t>sec	</a:t>
            </a:r>
            <a:r>
              <a:rPr lang="ja-JP" altLang="en-US" sz="1800" b="1" dirty="0" smtClean="0">
                <a:latin typeface="ＭＳ ゴシック" pitchFamily="-112" charset="-128"/>
                <a:ea typeface="ＭＳ ゴシック" pitchFamily="-112" charset="-128"/>
                <a:cs typeface="ＭＳ ゴシック" pitchFamily="-112" charset="-128"/>
              </a:rPr>
              <a:t>有限要素法，</a:t>
            </a:r>
            <a:r>
              <a:rPr lang="ja-JP" altLang="en-US" sz="1800" b="1" dirty="0" smtClean="0">
                <a:solidFill>
                  <a:srgbClr val="FF0000"/>
                </a:solidFill>
                <a:latin typeface="ＭＳ ゴシック" pitchFamily="-112" charset="-128"/>
                <a:ea typeface="ＭＳ ゴシック" pitchFamily="-112" charset="-128"/>
                <a:cs typeface="ＭＳ ゴシック" pitchFamily="-112" charset="-128"/>
              </a:rPr>
              <a:t>格子ボルツマン法</a:t>
            </a:r>
            <a:endParaRPr lang="en-US" altLang="ja-JP" sz="1800" b="1" dirty="0" smtClean="0">
              <a:solidFill>
                <a:srgbClr val="FF0000"/>
              </a:solidFill>
              <a:latin typeface="ＭＳ ゴシック" pitchFamily="-112" charset="-128"/>
              <a:ea typeface="ＭＳ ゴシック" pitchFamily="-112" charset="-128"/>
              <a:cs typeface="ＭＳ ゴシック" pitchFamily="-112" charset="-128"/>
            </a:endParaRPr>
          </a:p>
        </p:txBody>
      </p:sp>
      <p:sp>
        <p:nvSpPr>
          <p:cNvPr id="57" name="テキスト ボックス 56"/>
          <p:cNvSpPr txBox="1"/>
          <p:nvPr/>
        </p:nvSpPr>
        <p:spPr>
          <a:xfrm>
            <a:off x="863024" y="5467290"/>
            <a:ext cx="70635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u="sng" dirty="0" smtClean="0"/>
              <a:t>原子スケールと連続体スケールの間に広がる，</a:t>
            </a:r>
            <a:r>
              <a:rPr kumimoji="1" lang="ja-JP" altLang="en-US" sz="2000" b="1" u="sng" dirty="0" smtClean="0">
                <a:solidFill>
                  <a:srgbClr val="D2061C"/>
                </a:solidFill>
              </a:rPr>
              <a:t>未開の計算領域</a:t>
            </a:r>
            <a:endParaRPr kumimoji="1" lang="ja-JP" altLang="en-US" sz="2000" b="1" u="sng" dirty="0">
              <a:solidFill>
                <a:srgbClr val="D2061C"/>
              </a:solidFill>
            </a:endParaRPr>
          </a:p>
        </p:txBody>
      </p:sp>
      <p:sp>
        <p:nvSpPr>
          <p:cNvPr id="58" name="右カーブ矢印 57"/>
          <p:cNvSpPr/>
          <p:nvPr/>
        </p:nvSpPr>
        <p:spPr bwMode="auto">
          <a:xfrm>
            <a:off x="381000" y="4781490"/>
            <a:ext cx="533400" cy="990600"/>
          </a:xfrm>
          <a:prstGeom prst="curvedRightArrow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ja-JP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sp>
        <p:nvSpPr>
          <p:cNvPr id="11" name="円/楕円 10"/>
          <p:cNvSpPr/>
          <p:nvPr/>
        </p:nvSpPr>
        <p:spPr bwMode="auto">
          <a:xfrm>
            <a:off x="242545" y="852140"/>
            <a:ext cx="152400" cy="1524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ja-JP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sp>
        <p:nvSpPr>
          <p:cNvPr id="12" name="正方形/長方形 11"/>
          <p:cNvSpPr/>
          <p:nvPr/>
        </p:nvSpPr>
        <p:spPr>
          <a:xfrm>
            <a:off x="1295400" y="5924490"/>
            <a:ext cx="4038600" cy="400110"/>
          </a:xfrm>
          <a:prstGeom prst="rect">
            <a:avLst/>
          </a:prstGeom>
          <a:noFill/>
          <a:ln w="22225"/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ja-JP" altLang="en-US" sz="2000" dirty="0" smtClean="0">
                <a:solidFill>
                  <a:srgbClr val="000000"/>
                </a:solidFill>
              </a:rPr>
              <a:t>パラメータ授受型シミュレーション法</a:t>
            </a:r>
            <a:endParaRPr lang="ja-JP" altLang="en-US" sz="2000" dirty="0">
              <a:solidFill>
                <a:srgbClr val="000000"/>
              </a:solidFill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1295400" y="6381690"/>
            <a:ext cx="4648200" cy="400110"/>
          </a:xfrm>
          <a:prstGeom prst="rect">
            <a:avLst/>
          </a:prstGeom>
          <a:noFill/>
          <a:ln w="22225"/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ja-JP" altLang="en-US" sz="2000" dirty="0" smtClean="0">
                <a:solidFill>
                  <a:srgbClr val="000000"/>
                </a:solidFill>
              </a:rPr>
              <a:t>同時並列型ハイブリッドシミュレーション法  </a:t>
            </a:r>
            <a:endParaRPr lang="ja-JP" altLang="en-US" sz="20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09600" y="76200"/>
            <a:ext cx="8915400" cy="381000"/>
          </a:xfrm>
        </p:spPr>
        <p:txBody>
          <a:bodyPr/>
          <a:lstStyle/>
          <a:p>
            <a:r>
              <a:rPr lang="ja-JP" altLang="en-US" sz="2200" b="1" dirty="0">
                <a:solidFill>
                  <a:schemeClr val="tx1"/>
                </a:solidFill>
              </a:rPr>
              <a:t>ハイブリッド量子</a:t>
            </a:r>
            <a:r>
              <a:rPr lang="en-US" altLang="ja-JP" sz="2200" b="1" dirty="0">
                <a:solidFill>
                  <a:schemeClr val="tx1"/>
                </a:solidFill>
              </a:rPr>
              <a:t>-</a:t>
            </a:r>
            <a:r>
              <a:rPr lang="ja-JP" altLang="en-US" sz="2200" b="1" dirty="0" smtClean="0">
                <a:solidFill>
                  <a:schemeClr val="tx1"/>
                </a:solidFill>
              </a:rPr>
              <a:t>古典シミュレーション法</a:t>
            </a:r>
            <a:endParaRPr lang="ja-JP" altLang="en-US" sz="2200" dirty="0">
              <a:solidFill>
                <a:schemeClr val="tx1"/>
              </a:solidFill>
            </a:endParaRPr>
          </a:p>
        </p:txBody>
      </p:sp>
      <p:grpSp>
        <p:nvGrpSpPr>
          <p:cNvPr id="132099" name="Group 3"/>
          <p:cNvGrpSpPr>
            <a:grpSpLocks/>
          </p:cNvGrpSpPr>
          <p:nvPr/>
        </p:nvGrpSpPr>
        <p:grpSpPr bwMode="auto">
          <a:xfrm>
            <a:off x="0" y="487680"/>
            <a:ext cx="9910763" cy="82550"/>
            <a:chOff x="-2" y="408"/>
            <a:chExt cx="6243" cy="52"/>
          </a:xfrm>
        </p:grpSpPr>
        <p:sp>
          <p:nvSpPr>
            <p:cNvPr id="132100" name="Rectangle 4"/>
            <p:cNvSpPr>
              <a:spLocks noChangeArrowheads="1"/>
            </p:cNvSpPr>
            <p:nvPr/>
          </p:nvSpPr>
          <p:spPr bwMode="auto">
            <a:xfrm>
              <a:off x="-2" y="408"/>
              <a:ext cx="6232" cy="25"/>
            </a:xfrm>
            <a:prstGeom prst="rect">
              <a:avLst/>
            </a:prstGeom>
            <a:solidFill>
              <a:srgbClr val="FC0128"/>
            </a:solidFill>
            <a:ln w="12700">
              <a:solidFill>
                <a:srgbClr val="FC0128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32101" name="Rectangle 5"/>
            <p:cNvSpPr>
              <a:spLocks noChangeArrowheads="1"/>
            </p:cNvSpPr>
            <p:nvPr/>
          </p:nvSpPr>
          <p:spPr bwMode="auto">
            <a:xfrm flipV="1">
              <a:off x="0" y="433"/>
              <a:ext cx="6241" cy="27"/>
            </a:xfrm>
            <a:prstGeom prst="rect">
              <a:avLst/>
            </a:prstGeom>
            <a:solidFill>
              <a:srgbClr val="063DE8"/>
            </a:solidFill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</p:grpSp>
      <p:sp>
        <p:nvSpPr>
          <p:cNvPr id="132118" name="Text Box 22"/>
          <p:cNvSpPr txBox="1">
            <a:spLocks noChangeArrowheads="1"/>
          </p:cNvSpPr>
          <p:nvPr/>
        </p:nvSpPr>
        <p:spPr bwMode="auto">
          <a:xfrm>
            <a:off x="409575" y="4963160"/>
            <a:ext cx="500062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altLang="ja-JP" sz="1600" dirty="0">
                <a:solidFill>
                  <a:srgbClr val="D2061C"/>
                </a:solidFill>
                <a:latin typeface="ＭＳ Ｐゴシック" pitchFamily="-112" charset="-128"/>
              </a:rPr>
              <a:t>◉</a:t>
            </a:r>
            <a:r>
              <a:rPr lang="en-US" altLang="ja-JP" sz="1600" dirty="0"/>
              <a:t> </a:t>
            </a:r>
            <a:r>
              <a:rPr lang="en-US" altLang="ja-JP" sz="1600" b="1" dirty="0"/>
              <a:t>QM</a:t>
            </a:r>
            <a:r>
              <a:rPr lang="ja-JP" altLang="en-US" sz="1600" b="1" dirty="0"/>
              <a:t>領域</a:t>
            </a:r>
            <a:r>
              <a:rPr lang="en-US" altLang="ja-JP" sz="1600" b="1" dirty="0"/>
              <a:t>(=</a:t>
            </a:r>
            <a:r>
              <a:rPr lang="ja-JP" altLang="en-US" sz="1600" b="1" dirty="0"/>
              <a:t>明色球の群</a:t>
            </a:r>
            <a:r>
              <a:rPr lang="en-US" altLang="ja-JP" sz="1600" b="1" dirty="0"/>
              <a:t>)</a:t>
            </a:r>
            <a:r>
              <a:rPr lang="ja-JP" altLang="en-US" sz="1600" b="1" dirty="0"/>
              <a:t>の適切な拡大が見られる</a:t>
            </a:r>
            <a:endParaRPr lang="ja-JP" altLang="en-US" sz="1600" dirty="0"/>
          </a:p>
        </p:txBody>
      </p:sp>
      <p:grpSp>
        <p:nvGrpSpPr>
          <p:cNvPr id="132120" name="Group 24"/>
          <p:cNvGrpSpPr>
            <a:grpSpLocks/>
          </p:cNvGrpSpPr>
          <p:nvPr/>
        </p:nvGrpSpPr>
        <p:grpSpPr bwMode="auto">
          <a:xfrm>
            <a:off x="6400800" y="4876800"/>
            <a:ext cx="520716" cy="1377950"/>
            <a:chOff x="2304" y="2364"/>
            <a:chExt cx="303" cy="868"/>
          </a:xfrm>
        </p:grpSpPr>
        <p:sp>
          <p:nvSpPr>
            <p:cNvPr id="132121" name="Oval 25"/>
            <p:cNvSpPr>
              <a:spLocks noChangeArrowheads="1"/>
            </p:cNvSpPr>
            <p:nvPr/>
          </p:nvSpPr>
          <p:spPr bwMode="auto">
            <a:xfrm>
              <a:off x="2304" y="2400"/>
              <a:ext cx="96" cy="96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ja-JP" altLang="en-US" sz="1500"/>
            </a:p>
          </p:txBody>
        </p:sp>
        <p:sp>
          <p:nvSpPr>
            <p:cNvPr id="132122" name="Oval 26"/>
            <p:cNvSpPr>
              <a:spLocks noChangeArrowheads="1"/>
            </p:cNvSpPr>
            <p:nvPr/>
          </p:nvSpPr>
          <p:spPr bwMode="auto">
            <a:xfrm>
              <a:off x="2309" y="2629"/>
              <a:ext cx="96" cy="96"/>
            </a:xfrm>
            <a:prstGeom prst="ellipse">
              <a:avLst/>
            </a:prstGeom>
            <a:solidFill>
              <a:srgbClr val="9A002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ja-JP" altLang="en-US" sz="1500"/>
            </a:p>
          </p:txBody>
        </p:sp>
        <p:sp>
          <p:nvSpPr>
            <p:cNvPr id="132123" name="Oval 27"/>
            <p:cNvSpPr>
              <a:spLocks noChangeArrowheads="1"/>
            </p:cNvSpPr>
            <p:nvPr/>
          </p:nvSpPr>
          <p:spPr bwMode="auto">
            <a:xfrm>
              <a:off x="2306" y="2830"/>
              <a:ext cx="96" cy="96"/>
            </a:xfrm>
            <a:prstGeom prst="ellipse">
              <a:avLst/>
            </a:prstGeom>
            <a:solidFill>
              <a:srgbClr val="D7CE07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ja-JP" altLang="en-US" sz="1500"/>
            </a:p>
          </p:txBody>
        </p:sp>
        <p:sp>
          <p:nvSpPr>
            <p:cNvPr id="132124" name="Oval 28"/>
            <p:cNvSpPr>
              <a:spLocks noChangeArrowheads="1"/>
            </p:cNvSpPr>
            <p:nvPr/>
          </p:nvSpPr>
          <p:spPr bwMode="auto">
            <a:xfrm>
              <a:off x="2306" y="3059"/>
              <a:ext cx="96" cy="96"/>
            </a:xfrm>
            <a:prstGeom prst="ellipse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ja-JP" altLang="en-US" sz="1500"/>
            </a:p>
          </p:txBody>
        </p:sp>
        <p:sp>
          <p:nvSpPr>
            <p:cNvPr id="132125" name="Text Box 29"/>
            <p:cNvSpPr txBox="1">
              <a:spLocks noChangeArrowheads="1"/>
            </p:cNvSpPr>
            <p:nvPr/>
          </p:nvSpPr>
          <p:spPr bwMode="auto">
            <a:xfrm>
              <a:off x="2400" y="2364"/>
              <a:ext cx="207" cy="2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altLang="ja-JP" sz="1500"/>
                <a:t>Si</a:t>
              </a:r>
            </a:p>
          </p:txBody>
        </p:sp>
        <p:sp>
          <p:nvSpPr>
            <p:cNvPr id="132126" name="Text Box 30"/>
            <p:cNvSpPr txBox="1">
              <a:spLocks noChangeArrowheads="1"/>
            </p:cNvSpPr>
            <p:nvPr/>
          </p:nvSpPr>
          <p:spPr bwMode="auto">
            <a:xfrm>
              <a:off x="2400" y="2596"/>
              <a:ext cx="195" cy="2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altLang="ja-JP" sz="1500"/>
                <a:t>O</a:t>
              </a:r>
            </a:p>
          </p:txBody>
        </p:sp>
        <p:sp>
          <p:nvSpPr>
            <p:cNvPr id="132127" name="Text Box 31"/>
            <p:cNvSpPr txBox="1">
              <a:spLocks noChangeArrowheads="1"/>
            </p:cNvSpPr>
            <p:nvPr/>
          </p:nvSpPr>
          <p:spPr bwMode="auto">
            <a:xfrm>
              <a:off x="2407" y="2795"/>
              <a:ext cx="188" cy="2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altLang="ja-JP" sz="1500"/>
                <a:t>H</a:t>
              </a:r>
            </a:p>
          </p:txBody>
        </p:sp>
        <p:sp>
          <p:nvSpPr>
            <p:cNvPr id="132128" name="Text Box 32"/>
            <p:cNvSpPr txBox="1">
              <a:spLocks noChangeArrowheads="1"/>
            </p:cNvSpPr>
            <p:nvPr/>
          </p:nvSpPr>
          <p:spPr bwMode="auto">
            <a:xfrm>
              <a:off x="2400" y="3028"/>
              <a:ext cx="188" cy="2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altLang="ja-JP" sz="1500"/>
                <a:t>C</a:t>
              </a:r>
            </a:p>
          </p:txBody>
        </p:sp>
      </p:grpSp>
      <p:grpSp>
        <p:nvGrpSpPr>
          <p:cNvPr id="132160" name="Group 64"/>
          <p:cNvGrpSpPr>
            <a:grpSpLocks/>
          </p:cNvGrpSpPr>
          <p:nvPr/>
        </p:nvGrpSpPr>
        <p:grpSpPr bwMode="auto">
          <a:xfrm>
            <a:off x="6858000" y="2819400"/>
            <a:ext cx="2782888" cy="1838325"/>
            <a:chOff x="4182" y="912"/>
            <a:chExt cx="1753" cy="1158"/>
          </a:xfrm>
        </p:grpSpPr>
        <p:sp>
          <p:nvSpPr>
            <p:cNvPr id="132133" name="Rectangle 37"/>
            <p:cNvSpPr>
              <a:spLocks noChangeArrowheads="1"/>
            </p:cNvSpPr>
            <p:nvPr/>
          </p:nvSpPr>
          <p:spPr bwMode="auto">
            <a:xfrm>
              <a:off x="5547" y="912"/>
              <a:ext cx="313" cy="114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pic>
          <p:nvPicPr>
            <p:cNvPr id="132134" name="Picture 38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224" y="912"/>
              <a:ext cx="1323" cy="11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32135" name="Line 39"/>
            <p:cNvSpPr>
              <a:spLocks noChangeShapeType="1"/>
            </p:cNvSpPr>
            <p:nvPr/>
          </p:nvSpPr>
          <p:spPr bwMode="auto">
            <a:xfrm flipV="1">
              <a:off x="4930" y="1738"/>
              <a:ext cx="542" cy="304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  <a:headEnd type="triangle" w="med" len="med"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32136" name="Text Box 40"/>
            <p:cNvSpPr txBox="1">
              <a:spLocks noChangeArrowheads="1"/>
            </p:cNvSpPr>
            <p:nvPr/>
          </p:nvSpPr>
          <p:spPr bwMode="auto">
            <a:xfrm>
              <a:off x="5129" y="1871"/>
              <a:ext cx="480" cy="18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altLang="ja-JP" sz="1300">
                  <a:solidFill>
                    <a:schemeClr val="bg1"/>
                  </a:solidFill>
                </a:rPr>
                <a:t>108.6Å</a:t>
              </a:r>
            </a:p>
          </p:txBody>
        </p:sp>
        <p:sp>
          <p:nvSpPr>
            <p:cNvPr id="132137" name="Line 41"/>
            <p:cNvSpPr>
              <a:spLocks noChangeShapeType="1"/>
            </p:cNvSpPr>
            <p:nvPr/>
          </p:nvSpPr>
          <p:spPr bwMode="auto">
            <a:xfrm flipH="1" flipV="1">
              <a:off x="4269" y="1745"/>
              <a:ext cx="547" cy="292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  <a:headEnd type="triangle" w="med" len="med"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32138" name="Text Box 42"/>
            <p:cNvSpPr txBox="1">
              <a:spLocks noChangeArrowheads="1"/>
            </p:cNvSpPr>
            <p:nvPr/>
          </p:nvSpPr>
          <p:spPr bwMode="auto">
            <a:xfrm>
              <a:off x="4182" y="1887"/>
              <a:ext cx="480" cy="18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altLang="ja-JP" sz="1300">
                  <a:solidFill>
                    <a:schemeClr val="bg1"/>
                  </a:solidFill>
                </a:rPr>
                <a:t>108.6Å</a:t>
              </a:r>
            </a:p>
          </p:txBody>
        </p:sp>
        <p:sp>
          <p:nvSpPr>
            <p:cNvPr id="132139" name="Line 43"/>
            <p:cNvSpPr>
              <a:spLocks noChangeShapeType="1"/>
            </p:cNvSpPr>
            <p:nvPr/>
          </p:nvSpPr>
          <p:spPr bwMode="auto">
            <a:xfrm flipV="1">
              <a:off x="5543" y="1339"/>
              <a:ext cx="8" cy="381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  <a:headEnd type="triangle" w="med" len="med"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32140" name="Text Box 44"/>
            <p:cNvSpPr txBox="1">
              <a:spLocks noChangeArrowheads="1"/>
            </p:cNvSpPr>
            <p:nvPr/>
          </p:nvSpPr>
          <p:spPr bwMode="auto">
            <a:xfrm>
              <a:off x="5513" y="1457"/>
              <a:ext cx="422" cy="18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altLang="ja-JP" sz="1300">
                  <a:solidFill>
                    <a:schemeClr val="bg1"/>
                  </a:solidFill>
                </a:rPr>
                <a:t>43.4Å</a:t>
              </a:r>
            </a:p>
          </p:txBody>
        </p:sp>
        <p:sp>
          <p:nvSpPr>
            <p:cNvPr id="132141" name="Line 45"/>
            <p:cNvSpPr>
              <a:spLocks noChangeShapeType="1"/>
            </p:cNvSpPr>
            <p:nvPr/>
          </p:nvSpPr>
          <p:spPr bwMode="auto">
            <a:xfrm flipV="1">
              <a:off x="5235" y="976"/>
              <a:ext cx="8" cy="377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  <a:headEnd type="triangle" w="med" len="med"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32142" name="Text Box 46"/>
            <p:cNvSpPr txBox="1">
              <a:spLocks noChangeArrowheads="1"/>
            </p:cNvSpPr>
            <p:nvPr/>
          </p:nvSpPr>
          <p:spPr bwMode="auto">
            <a:xfrm>
              <a:off x="5233" y="1084"/>
              <a:ext cx="336" cy="18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altLang="ja-JP" sz="1300">
                  <a:solidFill>
                    <a:schemeClr val="bg1"/>
                  </a:solidFill>
                </a:rPr>
                <a:t>43Å</a:t>
              </a:r>
            </a:p>
          </p:txBody>
        </p:sp>
        <p:sp>
          <p:nvSpPr>
            <p:cNvPr id="132143" name="Text Box 47"/>
            <p:cNvSpPr txBox="1">
              <a:spLocks noChangeArrowheads="1"/>
            </p:cNvSpPr>
            <p:nvPr/>
          </p:nvSpPr>
          <p:spPr bwMode="auto">
            <a:xfrm>
              <a:off x="4537" y="1056"/>
              <a:ext cx="191" cy="18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altLang="ja-JP" sz="1300">
                  <a:solidFill>
                    <a:schemeClr val="bg1"/>
                  </a:solidFill>
                </a:rPr>
                <a:t>C</a:t>
              </a:r>
            </a:p>
          </p:txBody>
        </p:sp>
        <p:sp>
          <p:nvSpPr>
            <p:cNvPr id="132144" name="Text Box 48"/>
            <p:cNvSpPr txBox="1">
              <a:spLocks noChangeArrowheads="1"/>
            </p:cNvSpPr>
            <p:nvPr/>
          </p:nvSpPr>
          <p:spPr bwMode="auto">
            <a:xfrm>
              <a:off x="4468" y="1606"/>
              <a:ext cx="209" cy="183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altLang="ja-JP" sz="1300">
                  <a:solidFill>
                    <a:schemeClr val="bg1"/>
                  </a:solidFill>
                </a:rPr>
                <a:t>Si</a:t>
              </a:r>
            </a:p>
          </p:txBody>
        </p:sp>
      </p:grpSp>
      <p:sp>
        <p:nvSpPr>
          <p:cNvPr id="132145" name="Rectangle 49"/>
          <p:cNvSpPr>
            <a:spLocks noChangeArrowheads="1"/>
          </p:cNvSpPr>
          <p:nvPr/>
        </p:nvSpPr>
        <p:spPr bwMode="auto">
          <a:xfrm>
            <a:off x="53531" y="3124200"/>
            <a:ext cx="6042469" cy="6155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altLang="ja-JP" sz="1700" b="1" i="1" u="sng" dirty="0">
                <a:solidFill>
                  <a:srgbClr val="2915E0"/>
                </a:solidFill>
              </a:rPr>
              <a:t>QM</a:t>
            </a:r>
            <a:r>
              <a:rPr lang="ja-JP" altLang="en-US" sz="1700" b="1" i="1" u="sng" dirty="0">
                <a:solidFill>
                  <a:srgbClr val="2915E0"/>
                </a:solidFill>
              </a:rPr>
              <a:t>領域の</a:t>
            </a:r>
            <a:r>
              <a:rPr lang="ja-JP" altLang="en-US" sz="1700" b="1" i="1" u="sng" dirty="0">
                <a:solidFill>
                  <a:srgbClr val="C209B3"/>
                </a:solidFill>
              </a:rPr>
              <a:t>自動選択</a:t>
            </a:r>
            <a:r>
              <a:rPr lang="ja-JP" altLang="en-US" sz="1700" b="1" i="1" u="sng" dirty="0" smtClean="0">
                <a:solidFill>
                  <a:srgbClr val="2915E0"/>
                </a:solidFill>
              </a:rPr>
              <a:t>アルゴリズム：</a:t>
            </a:r>
            <a:r>
              <a:rPr lang="ja-JP" altLang="en-US" sz="1700" b="1" i="1" u="sng" dirty="0" smtClean="0">
                <a:solidFill>
                  <a:srgbClr val="2915E0"/>
                </a:solidFill>
                <a:latin typeface="ＭＳ Ｐゴシック" pitchFamily="-112" charset="-128"/>
              </a:rPr>
              <a:t>数十</a:t>
            </a:r>
            <a:r>
              <a:rPr lang="en-US" altLang="ja-JP" sz="1700" b="1" i="1" u="sng" dirty="0" err="1" smtClean="0">
                <a:solidFill>
                  <a:srgbClr val="2915E0"/>
                </a:solidFill>
                <a:latin typeface="ＭＳ Ｐゴシック" pitchFamily="-112" charset="-128"/>
              </a:rPr>
              <a:t>fs</a:t>
            </a:r>
            <a:r>
              <a:rPr lang="ja-JP" altLang="en-US" sz="1700" b="1" i="1" u="sng" dirty="0" smtClean="0">
                <a:solidFill>
                  <a:srgbClr val="2915E0"/>
                </a:solidFill>
                <a:latin typeface="ＭＳ Ｐゴシック" pitchFamily="-112" charset="-128"/>
              </a:rPr>
              <a:t>毎に</a:t>
            </a:r>
            <a:r>
              <a:rPr lang="en-US" altLang="ja-JP" sz="1700" b="1" i="1" u="sng" dirty="0" smtClean="0">
                <a:solidFill>
                  <a:srgbClr val="2915E0"/>
                </a:solidFill>
                <a:latin typeface="ＭＳ Ｐゴシック" pitchFamily="-112" charset="-128"/>
              </a:rPr>
              <a:t>QM</a:t>
            </a:r>
            <a:r>
              <a:rPr lang="ja-JP" altLang="en-US" sz="1700" b="1" i="1" u="sng" dirty="0" smtClean="0">
                <a:solidFill>
                  <a:srgbClr val="2915E0"/>
                </a:solidFill>
                <a:latin typeface="ＭＳ Ｐゴシック" pitchFamily="-112" charset="-128"/>
              </a:rPr>
              <a:t>領域を再設定</a:t>
            </a:r>
            <a:endParaRPr lang="en-US" altLang="ja-JP" sz="1700" i="1" u="sng" dirty="0" smtClean="0">
              <a:solidFill>
                <a:srgbClr val="2915E0"/>
              </a:solidFill>
              <a:latin typeface="ＭＳ Ｐゴシック" pitchFamily="-112" charset="-128"/>
            </a:endParaRPr>
          </a:p>
          <a:p>
            <a:endParaRPr lang="ja-JP" altLang="en-US" sz="1700" u="sng" dirty="0"/>
          </a:p>
        </p:txBody>
      </p:sp>
      <p:sp>
        <p:nvSpPr>
          <p:cNvPr id="132147" name="Text Box 51"/>
          <p:cNvSpPr txBox="1">
            <a:spLocks noChangeArrowheads="1"/>
          </p:cNvSpPr>
          <p:nvPr/>
        </p:nvSpPr>
        <p:spPr bwMode="auto">
          <a:xfrm>
            <a:off x="409575" y="4246880"/>
            <a:ext cx="2881017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altLang="ja-JP" sz="1600" dirty="0">
                <a:solidFill>
                  <a:srgbClr val="D2061C"/>
                </a:solidFill>
                <a:latin typeface="ＭＳ Ｐゴシック" pitchFamily="-112" charset="-128"/>
              </a:rPr>
              <a:t>◉</a:t>
            </a:r>
            <a:r>
              <a:rPr lang="en-US" altLang="ja-JP" sz="1600" dirty="0"/>
              <a:t> </a:t>
            </a:r>
            <a:r>
              <a:rPr lang="en-US" altLang="ja-JP" sz="1600" b="1" dirty="0">
                <a:latin typeface="ＭＳ Ｐゴシック" pitchFamily="-112" charset="-128"/>
              </a:rPr>
              <a:t>QM</a:t>
            </a:r>
            <a:r>
              <a:rPr lang="ja-JP" altLang="en-US" sz="1600" b="1" dirty="0">
                <a:latin typeface="ＭＳ Ｐゴシック" pitchFamily="-112" charset="-128"/>
              </a:rPr>
              <a:t>原子数</a:t>
            </a:r>
            <a:r>
              <a:rPr lang="en-US" altLang="ja-JP" sz="1600" b="1" dirty="0">
                <a:latin typeface="ＭＳ Ｐゴシック" pitchFamily="-112" charset="-128"/>
              </a:rPr>
              <a:t> = </a:t>
            </a:r>
            <a:r>
              <a:rPr lang="en-US" altLang="ja-JP" sz="1600" b="1" dirty="0">
                <a:solidFill>
                  <a:srgbClr val="9A0020"/>
                </a:solidFill>
                <a:latin typeface="ＭＳ Ｐゴシック" pitchFamily="-112" charset="-128"/>
              </a:rPr>
              <a:t>40</a:t>
            </a:r>
            <a:r>
              <a:rPr lang="en-US" altLang="ja-JP" sz="1600" b="1" dirty="0">
                <a:latin typeface="ＭＳ Ｐゴシック" pitchFamily="-112" charset="-128"/>
              </a:rPr>
              <a:t> </a:t>
            </a:r>
            <a:r>
              <a:rPr lang="en-US" altLang="ja-JP" sz="1600" b="1" dirty="0" smtClean="0">
                <a:latin typeface="ＭＳ Ｐゴシック" pitchFamily="-112" charset="-128"/>
              </a:rPr>
              <a:t>〜</a:t>
            </a:r>
            <a:r>
              <a:rPr lang="en-US" altLang="ja-JP" sz="1600" b="1" dirty="0" smtClean="0">
                <a:solidFill>
                  <a:srgbClr val="9A0020"/>
                </a:solidFill>
                <a:latin typeface="ＭＳ Ｐゴシック" pitchFamily="-112" charset="-128"/>
              </a:rPr>
              <a:t>200</a:t>
            </a:r>
            <a:r>
              <a:rPr lang="ja-JP" altLang="en-US" sz="1600" b="1" dirty="0">
                <a:latin typeface="ＭＳ Ｐゴシック" pitchFamily="-112" charset="-128"/>
              </a:rPr>
              <a:t>個程度</a:t>
            </a:r>
            <a:endParaRPr lang="ja-JP" altLang="en-US" sz="1600" dirty="0"/>
          </a:p>
        </p:txBody>
      </p:sp>
      <p:sp>
        <p:nvSpPr>
          <p:cNvPr id="132148" name="Text Box 52"/>
          <p:cNvSpPr txBox="1">
            <a:spLocks noChangeArrowheads="1"/>
          </p:cNvSpPr>
          <p:nvPr/>
        </p:nvSpPr>
        <p:spPr bwMode="auto">
          <a:xfrm>
            <a:off x="590550" y="4559617"/>
            <a:ext cx="440377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altLang="ja-JP" sz="1600" b="1" dirty="0">
                <a:latin typeface="ＭＳ Ｐゴシック" pitchFamily="-112" charset="-128"/>
              </a:rPr>
              <a:t>(buffer</a:t>
            </a:r>
            <a:r>
              <a:rPr lang="ja-JP" altLang="en-US" sz="1600" b="1" dirty="0">
                <a:latin typeface="ＭＳ Ｐゴシック" pitchFamily="-112" charset="-128"/>
              </a:rPr>
              <a:t>原子を含めると，</a:t>
            </a:r>
            <a:r>
              <a:rPr lang="en-US" altLang="ja-JP" sz="1600" b="1" dirty="0">
                <a:solidFill>
                  <a:srgbClr val="9A0020"/>
                </a:solidFill>
                <a:latin typeface="ＭＳ Ｐゴシック" pitchFamily="-112" charset="-128"/>
              </a:rPr>
              <a:t>60</a:t>
            </a:r>
            <a:r>
              <a:rPr lang="en-US" altLang="ja-JP" sz="1600" b="1" dirty="0">
                <a:latin typeface="ＭＳ Ｐゴシック" pitchFamily="-112" charset="-128"/>
              </a:rPr>
              <a:t>〜</a:t>
            </a:r>
            <a:r>
              <a:rPr lang="en-US" altLang="ja-JP" sz="1600" b="1" dirty="0" smtClean="0">
                <a:solidFill>
                  <a:srgbClr val="9A0020"/>
                </a:solidFill>
                <a:latin typeface="ＭＳ Ｐゴシック" pitchFamily="-112" charset="-128"/>
              </a:rPr>
              <a:t>280</a:t>
            </a:r>
            <a:r>
              <a:rPr lang="ja-JP" altLang="en-US" sz="1600" b="1" dirty="0">
                <a:latin typeface="ＭＳ Ｐゴシック" pitchFamily="-112" charset="-128"/>
              </a:rPr>
              <a:t>原子の</a:t>
            </a:r>
            <a:r>
              <a:rPr lang="en-US" altLang="ja-JP" sz="1600" b="1" dirty="0">
                <a:latin typeface="ＭＳ Ｐゴシック" pitchFamily="-112" charset="-128"/>
              </a:rPr>
              <a:t>DFT</a:t>
            </a:r>
            <a:r>
              <a:rPr lang="ja-JP" altLang="en-US" sz="1600" b="1" dirty="0">
                <a:latin typeface="ＭＳ Ｐゴシック" pitchFamily="-112" charset="-128"/>
              </a:rPr>
              <a:t>計算</a:t>
            </a:r>
            <a:r>
              <a:rPr lang="en-US" altLang="ja-JP" sz="1600" b="1" dirty="0">
                <a:latin typeface="ＭＳ Ｐゴシック" pitchFamily="-112" charset="-128"/>
              </a:rPr>
              <a:t>)</a:t>
            </a:r>
          </a:p>
        </p:txBody>
      </p:sp>
      <p:sp>
        <p:nvSpPr>
          <p:cNvPr id="132149" name="Text Box 53"/>
          <p:cNvSpPr txBox="1">
            <a:spLocks noChangeArrowheads="1"/>
          </p:cNvSpPr>
          <p:nvPr/>
        </p:nvSpPr>
        <p:spPr bwMode="auto">
          <a:xfrm>
            <a:off x="390525" y="1981200"/>
            <a:ext cx="3052763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altLang="ja-JP" sz="1600">
                <a:solidFill>
                  <a:srgbClr val="D2061C"/>
                </a:solidFill>
                <a:latin typeface="ＭＳ Ｐゴシック" pitchFamily="-112" charset="-128"/>
              </a:rPr>
              <a:t>◉</a:t>
            </a:r>
            <a:r>
              <a:rPr lang="en-US" altLang="ja-JP" sz="1600">
                <a:latin typeface="ＭＳ Ｐゴシック" pitchFamily="-112" charset="-128"/>
              </a:rPr>
              <a:t> </a:t>
            </a:r>
            <a:r>
              <a:rPr lang="ja-JP" altLang="en-US" sz="1600" b="1">
                <a:latin typeface="ＭＳ Ｐゴシック" pitchFamily="-112" charset="-128"/>
              </a:rPr>
              <a:t>独自開発した</a:t>
            </a:r>
            <a:r>
              <a:rPr lang="en-US" altLang="ja-JP" sz="1600" b="1">
                <a:latin typeface="ＭＳ Ｐゴシック" pitchFamily="-112" charset="-128"/>
              </a:rPr>
              <a:t>buffered cluster</a:t>
            </a:r>
            <a:r>
              <a:rPr lang="ja-JP" altLang="en-US" sz="1600" b="1">
                <a:latin typeface="ＭＳ Ｐゴシック" pitchFamily="-112" charset="-128"/>
              </a:rPr>
              <a:t>法</a:t>
            </a:r>
            <a:endParaRPr lang="ja-JP" altLang="en-US" sz="1600">
              <a:latin typeface="ＭＳ Ｐゴシック" pitchFamily="-112" charset="-128"/>
            </a:endParaRPr>
          </a:p>
        </p:txBody>
      </p:sp>
      <p:sp>
        <p:nvSpPr>
          <p:cNvPr id="132150" name="Text Box 54"/>
          <p:cNvSpPr txBox="1">
            <a:spLocks noChangeArrowheads="1"/>
          </p:cNvSpPr>
          <p:nvPr/>
        </p:nvSpPr>
        <p:spPr bwMode="auto">
          <a:xfrm>
            <a:off x="390525" y="2314575"/>
            <a:ext cx="5660524" cy="584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altLang="ja-JP" sz="1600" dirty="0">
                <a:solidFill>
                  <a:srgbClr val="D2061C"/>
                </a:solidFill>
                <a:latin typeface="ＭＳ Ｐゴシック" pitchFamily="-112" charset="-128"/>
              </a:rPr>
              <a:t>◉</a:t>
            </a:r>
            <a:r>
              <a:rPr lang="en-US" altLang="ja-JP" sz="1600" dirty="0">
                <a:latin typeface="ＭＳ Ｐゴシック" pitchFamily="-112" charset="-128"/>
              </a:rPr>
              <a:t> </a:t>
            </a:r>
            <a:r>
              <a:rPr lang="en-US" altLang="ja-JP" sz="1600" b="1" dirty="0">
                <a:latin typeface="ＭＳ Ｐゴシック" pitchFamily="-112" charset="-128"/>
              </a:rPr>
              <a:t>Universality: </a:t>
            </a:r>
            <a:r>
              <a:rPr lang="ja-JP" altLang="en-US" sz="1600" b="1" dirty="0">
                <a:solidFill>
                  <a:srgbClr val="D2061C"/>
                </a:solidFill>
                <a:latin typeface="ＭＳ Ｐゴシック" pitchFamily="-112" charset="-128"/>
              </a:rPr>
              <a:t>対象系</a:t>
            </a:r>
            <a:r>
              <a:rPr lang="en-US" altLang="ja-JP" sz="1600" b="1" dirty="0">
                <a:latin typeface="ＭＳ Ｐゴシック" pitchFamily="-112" charset="-128"/>
              </a:rPr>
              <a:t>(</a:t>
            </a:r>
            <a:r>
              <a:rPr lang="ja-JP" altLang="en-US" sz="1600" b="1" dirty="0">
                <a:latin typeface="ＭＳ Ｐゴシック" pitchFamily="-112" charset="-128"/>
              </a:rPr>
              <a:t>半導体</a:t>
            </a:r>
            <a:r>
              <a:rPr lang="en-US" altLang="ja-JP" sz="1600" b="1" dirty="0" smtClean="0">
                <a:latin typeface="ＭＳ Ｐゴシック" pitchFamily="-112" charset="-128"/>
              </a:rPr>
              <a:t>Si, C</a:t>
            </a:r>
            <a:r>
              <a:rPr lang="ja-JP" altLang="en-US" sz="1600" b="1" dirty="0" smtClean="0">
                <a:latin typeface="ＭＳ Ｐゴシック" pitchFamily="-112" charset="-128"/>
              </a:rPr>
              <a:t>，</a:t>
            </a:r>
            <a:r>
              <a:rPr lang="ja-JP" altLang="en-US" sz="1600" b="1" dirty="0">
                <a:latin typeface="ＭＳ Ｐゴシック" pitchFamily="-112" charset="-128"/>
              </a:rPr>
              <a:t>金属</a:t>
            </a:r>
            <a:r>
              <a:rPr lang="en-US" altLang="ja-JP" sz="1600" b="1" dirty="0">
                <a:latin typeface="ＭＳ Ｐゴシック" pitchFamily="-112" charset="-128"/>
              </a:rPr>
              <a:t>Al</a:t>
            </a:r>
            <a:r>
              <a:rPr lang="ja-JP" altLang="en-US" sz="1600" b="1" dirty="0">
                <a:latin typeface="ＭＳ Ｐゴシック" pitchFamily="-112" charset="-128"/>
              </a:rPr>
              <a:t>，セラミックス</a:t>
            </a:r>
            <a:r>
              <a:rPr lang="en-US" altLang="ja-JP" sz="1600" b="1" dirty="0">
                <a:latin typeface="ＭＳ Ｐゴシック" pitchFamily="-112" charset="-128"/>
              </a:rPr>
              <a:t>alumina)</a:t>
            </a:r>
          </a:p>
          <a:p>
            <a:r>
              <a:rPr lang="ja-JP" altLang="en-US" sz="1600" b="1" dirty="0">
                <a:latin typeface="ＭＳ Ｐゴシック" pitchFamily="-112" charset="-128"/>
              </a:rPr>
              <a:t>　　　　　　　　</a:t>
            </a:r>
            <a:r>
              <a:rPr lang="en-US" altLang="ja-JP" sz="1600" b="1" dirty="0">
                <a:latin typeface="ＭＳ Ｐゴシック" pitchFamily="-112" charset="-128"/>
              </a:rPr>
              <a:t>   </a:t>
            </a:r>
            <a:r>
              <a:rPr lang="ja-JP" altLang="en-US" sz="1600" b="1" dirty="0">
                <a:latin typeface="ＭＳ Ｐゴシック" pitchFamily="-112" charset="-128"/>
              </a:rPr>
              <a:t>および</a:t>
            </a:r>
            <a:r>
              <a:rPr lang="en-US" altLang="ja-JP" sz="1600" b="1" dirty="0">
                <a:solidFill>
                  <a:srgbClr val="D2061C"/>
                </a:solidFill>
                <a:latin typeface="ＭＳ Ｐゴシック" pitchFamily="-112" charset="-128"/>
              </a:rPr>
              <a:t>QM</a:t>
            </a:r>
            <a:r>
              <a:rPr lang="ja-JP" altLang="en-US" sz="1600" b="1" dirty="0">
                <a:solidFill>
                  <a:srgbClr val="D2061C"/>
                </a:solidFill>
                <a:latin typeface="ＭＳ Ｐゴシック" pitchFamily="-112" charset="-128"/>
              </a:rPr>
              <a:t>領域形状</a:t>
            </a:r>
            <a:r>
              <a:rPr lang="ja-JP" altLang="en-US" sz="1600" b="1" dirty="0">
                <a:latin typeface="ＭＳ Ｐゴシック" pitchFamily="-112" charset="-128"/>
              </a:rPr>
              <a:t>に依らず適用可</a:t>
            </a:r>
            <a:r>
              <a:rPr lang="en-US" altLang="ja-JP" sz="1600" b="1" dirty="0">
                <a:latin typeface="ＭＳ Ｐゴシック" pitchFamily="-112" charset="-128"/>
              </a:rPr>
              <a:t> </a:t>
            </a:r>
          </a:p>
        </p:txBody>
      </p:sp>
      <p:sp>
        <p:nvSpPr>
          <p:cNvPr id="132151" name="Rectangle 55"/>
          <p:cNvSpPr>
            <a:spLocks noChangeArrowheads="1"/>
          </p:cNvSpPr>
          <p:nvPr/>
        </p:nvSpPr>
        <p:spPr bwMode="auto">
          <a:xfrm>
            <a:off x="6477000" y="1944470"/>
            <a:ext cx="3352800" cy="323165"/>
          </a:xfrm>
          <a:prstGeom prst="rect">
            <a:avLst/>
          </a:prstGeom>
          <a:noFill/>
          <a:ln w="34925">
            <a:solidFill>
              <a:srgbClr val="FF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altLang="ja-JP" sz="1500" b="1" dirty="0">
                <a:solidFill>
                  <a:schemeClr val="tx2"/>
                </a:solidFill>
                <a:latin typeface="ＭＳ Ｐゴシック" pitchFamily="-112" charset="-128"/>
              </a:rPr>
              <a:t>(</a:t>
            </a:r>
            <a:r>
              <a:rPr lang="ja-JP" altLang="en-US" sz="1500" b="1" dirty="0">
                <a:solidFill>
                  <a:schemeClr val="tx2"/>
                </a:solidFill>
                <a:latin typeface="ＭＳ Ｐゴシック" pitchFamily="-112" charset="-128"/>
              </a:rPr>
              <a:t>例</a:t>
            </a:r>
            <a:r>
              <a:rPr lang="en-US" altLang="ja-JP" sz="1500" b="1" dirty="0">
                <a:solidFill>
                  <a:schemeClr val="tx2"/>
                </a:solidFill>
                <a:latin typeface="ＭＳ Ｐゴシック" pitchFamily="-112" charset="-128"/>
              </a:rPr>
              <a:t>)</a:t>
            </a:r>
            <a:r>
              <a:rPr lang="en-US" altLang="ja-JP" sz="1500" b="1" dirty="0" smtClean="0">
                <a:solidFill>
                  <a:schemeClr val="tx2"/>
                </a:solidFill>
                <a:latin typeface="ＭＳ Ｐゴシック" pitchFamily="-112" charset="-128"/>
              </a:rPr>
              <a:t> </a:t>
            </a:r>
            <a:r>
              <a:rPr lang="ja-JP" altLang="en-US" sz="1500" b="1" dirty="0" smtClean="0">
                <a:solidFill>
                  <a:schemeClr val="tx2"/>
                </a:solidFill>
                <a:latin typeface="ＭＳ Ｐゴシック" pitchFamily="-112" charset="-128"/>
              </a:rPr>
              <a:t>水分子付着ナノインデンテーション</a:t>
            </a:r>
            <a:r>
              <a:rPr lang="en-US" altLang="ja-JP" sz="1500" b="1" dirty="0" smtClean="0">
                <a:solidFill>
                  <a:schemeClr val="tx2"/>
                </a:solidFill>
                <a:latin typeface="ＭＳ Ｐゴシック" pitchFamily="-112" charset="-128"/>
              </a:rPr>
              <a:t> </a:t>
            </a:r>
            <a:endParaRPr lang="en-US" altLang="ja-JP" sz="1500" b="1" dirty="0">
              <a:solidFill>
                <a:schemeClr val="tx2"/>
              </a:solidFill>
              <a:latin typeface="ＭＳ Ｐゴシック" pitchFamily="-112" charset="-128"/>
            </a:endParaRPr>
          </a:p>
        </p:txBody>
      </p:sp>
      <p:sp>
        <p:nvSpPr>
          <p:cNvPr id="132152" name="Rectangle 56"/>
          <p:cNvSpPr>
            <a:spLocks noChangeArrowheads="1"/>
          </p:cNvSpPr>
          <p:nvPr/>
        </p:nvSpPr>
        <p:spPr bwMode="auto">
          <a:xfrm>
            <a:off x="409574" y="3581400"/>
            <a:ext cx="5610225" cy="569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altLang="ja-JP" sz="1600" dirty="0">
                <a:solidFill>
                  <a:srgbClr val="D2061C"/>
                </a:solidFill>
                <a:latin typeface="ＭＳ Ｐゴシック" pitchFamily="-112" charset="-128"/>
              </a:rPr>
              <a:t>◉ </a:t>
            </a:r>
            <a:r>
              <a:rPr lang="ja-JP" altLang="en-US" sz="1500" b="1" dirty="0"/>
              <a:t>モデル</a:t>
            </a:r>
            <a:r>
              <a:rPr lang="ja-JP" altLang="en-US" sz="1500" b="1" dirty="0" smtClean="0"/>
              <a:t>分子に関し，</a:t>
            </a:r>
            <a:r>
              <a:rPr lang="en-US" altLang="ja-JP" sz="1500" b="1" dirty="0"/>
              <a:t>QM</a:t>
            </a:r>
            <a:r>
              <a:rPr lang="ja-JP" altLang="en-US" sz="1500" b="1" dirty="0"/>
              <a:t>計算と</a:t>
            </a:r>
            <a:r>
              <a:rPr lang="en-US" altLang="ja-JP" sz="1500" b="1" dirty="0"/>
              <a:t>CL</a:t>
            </a:r>
            <a:r>
              <a:rPr lang="ja-JP" altLang="en-US" sz="1500" b="1" dirty="0" smtClean="0"/>
              <a:t>計算での，原子</a:t>
            </a:r>
            <a:r>
              <a:rPr lang="ja-JP" altLang="en-US" sz="1500" b="1" dirty="0"/>
              <a:t>に働く</a:t>
            </a:r>
            <a:r>
              <a:rPr lang="ja-JP" altLang="en-US" sz="1500" b="1" dirty="0" smtClean="0"/>
              <a:t>力の比較を通じて，</a:t>
            </a:r>
            <a:r>
              <a:rPr lang="en-US" altLang="ja-JP" sz="1500" b="1" dirty="0" smtClean="0"/>
              <a:t>QM</a:t>
            </a:r>
            <a:r>
              <a:rPr lang="ja-JP" altLang="en-US" sz="1500" b="1" dirty="0" smtClean="0"/>
              <a:t>領域の自動選択アルゴリズムを構築</a:t>
            </a:r>
            <a:endParaRPr lang="ja-JP" altLang="en-US" sz="1500" dirty="0"/>
          </a:p>
        </p:txBody>
      </p:sp>
      <p:sp>
        <p:nvSpPr>
          <p:cNvPr id="132153" name="Rectangle 57"/>
          <p:cNvSpPr>
            <a:spLocks noChangeArrowheads="1"/>
          </p:cNvSpPr>
          <p:nvPr/>
        </p:nvSpPr>
        <p:spPr bwMode="auto">
          <a:xfrm>
            <a:off x="381000" y="1219200"/>
            <a:ext cx="5964238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altLang="ja-JP" sz="1600" dirty="0">
                <a:solidFill>
                  <a:srgbClr val="D2061C"/>
                </a:solidFill>
                <a:latin typeface="ＭＳ Ｐゴシック" pitchFamily="-112" charset="-128"/>
              </a:rPr>
              <a:t>◉ </a:t>
            </a:r>
            <a:r>
              <a:rPr lang="ja-JP" altLang="en-US" sz="1600" b="1" dirty="0">
                <a:latin typeface="ＭＳ Ｐゴシック" pitchFamily="-112" charset="-128"/>
              </a:rPr>
              <a:t>量子</a:t>
            </a:r>
            <a:r>
              <a:rPr lang="en-US" altLang="ja-JP" sz="1600" b="1" dirty="0">
                <a:latin typeface="ＭＳ Ｐゴシック" pitchFamily="-112" charset="-128"/>
              </a:rPr>
              <a:t>(QM)</a:t>
            </a:r>
            <a:r>
              <a:rPr lang="ja-JP" altLang="en-US" sz="1600" b="1" dirty="0">
                <a:latin typeface="ＭＳ Ｐゴシック" pitchFamily="-112" charset="-128"/>
              </a:rPr>
              <a:t>領域</a:t>
            </a:r>
            <a:r>
              <a:rPr lang="en-US" altLang="ja-JP" sz="1600" b="1" dirty="0">
                <a:latin typeface="ＭＳ Ｐゴシック" pitchFamily="-112" charset="-128"/>
              </a:rPr>
              <a:t> =</a:t>
            </a:r>
            <a:r>
              <a:rPr lang="en-US" altLang="ja-JP" sz="1600" b="1" dirty="0">
                <a:solidFill>
                  <a:srgbClr val="FF0000"/>
                </a:solidFill>
                <a:latin typeface="ＭＳ Ｐゴシック" pitchFamily="-112" charset="-128"/>
              </a:rPr>
              <a:t> </a:t>
            </a:r>
            <a:r>
              <a:rPr lang="ja-JP" altLang="en-US" sz="1600" b="1" dirty="0">
                <a:solidFill>
                  <a:srgbClr val="FF0000"/>
                </a:solidFill>
                <a:latin typeface="ＭＳ Ｐゴシック" pitchFamily="-112" charset="-128"/>
              </a:rPr>
              <a:t>実空間差分型</a:t>
            </a:r>
            <a:r>
              <a:rPr lang="ja-JP" altLang="en-US" sz="1600" b="1" dirty="0">
                <a:latin typeface="ＭＳ Ｐゴシック" pitchFamily="-112" charset="-128"/>
              </a:rPr>
              <a:t>の</a:t>
            </a:r>
            <a:r>
              <a:rPr lang="ja-JP" altLang="en-US" sz="1600" b="1" dirty="0">
                <a:solidFill>
                  <a:srgbClr val="D2061C"/>
                </a:solidFill>
                <a:latin typeface="ＭＳ Ｐゴシック" pitchFamily="-112" charset="-128"/>
              </a:rPr>
              <a:t>密度汎関数法</a:t>
            </a:r>
            <a:r>
              <a:rPr lang="ja-JP" altLang="en-US" sz="1600" b="1" dirty="0">
                <a:latin typeface="ＭＳ Ｐゴシック" pitchFamily="-112" charset="-128"/>
              </a:rPr>
              <a:t>を適用</a:t>
            </a:r>
            <a:endParaRPr lang="ja-JP" altLang="en-US" sz="1600" dirty="0">
              <a:latin typeface="ＭＳ Ｐゴシック" pitchFamily="-112" charset="-128"/>
            </a:endParaRPr>
          </a:p>
        </p:txBody>
      </p:sp>
      <p:sp>
        <p:nvSpPr>
          <p:cNvPr id="132154" name="Rectangle 58"/>
          <p:cNvSpPr>
            <a:spLocks noChangeArrowheads="1"/>
          </p:cNvSpPr>
          <p:nvPr/>
        </p:nvSpPr>
        <p:spPr bwMode="auto">
          <a:xfrm>
            <a:off x="381000" y="1600200"/>
            <a:ext cx="4884738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altLang="ja-JP" sz="1600" dirty="0">
                <a:solidFill>
                  <a:srgbClr val="D2061C"/>
                </a:solidFill>
                <a:latin typeface="ＭＳ Ｐゴシック" pitchFamily="-112" charset="-128"/>
              </a:rPr>
              <a:t>◉ </a:t>
            </a:r>
            <a:r>
              <a:rPr lang="ja-JP" altLang="en-US" sz="1600" b="1" dirty="0">
                <a:latin typeface="ＭＳ Ｐゴシック" pitchFamily="-112" charset="-128"/>
              </a:rPr>
              <a:t>古典</a:t>
            </a:r>
            <a:r>
              <a:rPr lang="en-US" altLang="ja-JP" sz="1600" b="1" dirty="0">
                <a:latin typeface="ＭＳ Ｐゴシック" pitchFamily="-112" charset="-128"/>
              </a:rPr>
              <a:t>(CL)</a:t>
            </a:r>
            <a:r>
              <a:rPr lang="ja-JP" altLang="en-US" sz="1600" b="1" dirty="0">
                <a:latin typeface="ＭＳ Ｐゴシック" pitchFamily="-112" charset="-128"/>
              </a:rPr>
              <a:t>原子領域</a:t>
            </a:r>
            <a:r>
              <a:rPr lang="en-US" altLang="ja-JP" sz="1600" b="1" dirty="0">
                <a:latin typeface="ＭＳ Ｐゴシック" pitchFamily="-112" charset="-128"/>
              </a:rPr>
              <a:t> = </a:t>
            </a:r>
            <a:r>
              <a:rPr lang="ja-JP" altLang="en-US" sz="1600" b="1" dirty="0">
                <a:latin typeface="ＭＳ Ｐゴシック" pitchFamily="-112" charset="-128"/>
              </a:rPr>
              <a:t>経験的</a:t>
            </a:r>
            <a:r>
              <a:rPr lang="ja-JP" altLang="en-US" sz="1600" b="1" dirty="0">
                <a:solidFill>
                  <a:srgbClr val="D2061C"/>
                </a:solidFill>
                <a:latin typeface="ＭＳ Ｐゴシック" pitchFamily="-112" charset="-128"/>
              </a:rPr>
              <a:t>分子動力学ポテンシャル</a:t>
            </a:r>
            <a:endParaRPr lang="ja-JP" altLang="en-US" sz="1600" dirty="0">
              <a:solidFill>
                <a:srgbClr val="D2061C"/>
              </a:solidFill>
              <a:latin typeface="ＭＳ Ｐゴシック" pitchFamily="-112" charset="-128"/>
            </a:endParaRPr>
          </a:p>
        </p:txBody>
      </p:sp>
      <p:sp>
        <p:nvSpPr>
          <p:cNvPr id="132155" name="Text Box 59"/>
          <p:cNvSpPr txBox="1">
            <a:spLocks noChangeArrowheads="1"/>
          </p:cNvSpPr>
          <p:nvPr/>
        </p:nvSpPr>
        <p:spPr bwMode="auto">
          <a:xfrm>
            <a:off x="6649136" y="2323237"/>
            <a:ext cx="3180664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ja-JP" altLang="en-US" sz="1500" i="1" dirty="0" smtClean="0">
                <a:solidFill>
                  <a:srgbClr val="5D2900"/>
                </a:solidFill>
                <a:latin typeface="ＭＳ Ｐゴシック" pitchFamily="-112" charset="-128"/>
              </a:rPr>
              <a:t>インデンター形状，押下擦具体に</a:t>
            </a:r>
            <a:r>
              <a:rPr lang="ja-JP" altLang="en-US" sz="1500" i="1" dirty="0">
                <a:solidFill>
                  <a:srgbClr val="5D2900"/>
                </a:solidFill>
                <a:latin typeface="ＭＳ Ｐゴシック" pitchFamily="-112" charset="-128"/>
              </a:rPr>
              <a:t>より</a:t>
            </a:r>
            <a:r>
              <a:rPr lang="ja-JP" altLang="en-US" sz="1500" i="1" dirty="0" smtClean="0">
                <a:solidFill>
                  <a:srgbClr val="5D2900"/>
                </a:solidFill>
                <a:latin typeface="ＭＳ Ｐゴシック" pitchFamily="-112" charset="-128"/>
              </a:rPr>
              <a:t>，</a:t>
            </a:r>
          </a:p>
          <a:p>
            <a:r>
              <a:rPr lang="en-US" altLang="ja-JP" sz="1500" i="1" dirty="0" smtClean="0">
                <a:solidFill>
                  <a:srgbClr val="5D2900"/>
                </a:solidFill>
                <a:latin typeface="ＭＳ Ｐゴシック" pitchFamily="-112" charset="-128"/>
              </a:rPr>
              <a:t>Si</a:t>
            </a:r>
            <a:r>
              <a:rPr lang="ja-JP" altLang="en-US" sz="1500" i="1" dirty="0" smtClean="0">
                <a:solidFill>
                  <a:srgbClr val="5D2900"/>
                </a:solidFill>
                <a:latin typeface="ＭＳ Ｐゴシック" pitchFamily="-112" charset="-128"/>
              </a:rPr>
              <a:t>酸化</a:t>
            </a:r>
            <a:r>
              <a:rPr lang="en-US" altLang="ja-JP" sz="1500" i="1" dirty="0" smtClean="0">
                <a:solidFill>
                  <a:srgbClr val="5D2900"/>
                </a:solidFill>
                <a:latin typeface="ＭＳ Ｐゴシック" pitchFamily="-112" charset="-128"/>
              </a:rPr>
              <a:t>→</a:t>
            </a:r>
            <a:r>
              <a:rPr lang="ja-JP" altLang="en-US" sz="1500" i="1" dirty="0">
                <a:solidFill>
                  <a:srgbClr val="5D2900"/>
                </a:solidFill>
                <a:latin typeface="ＭＳ Ｐゴシック" pitchFamily="-112" charset="-128"/>
              </a:rPr>
              <a:t>新しい酸化メカニズム</a:t>
            </a:r>
          </a:p>
        </p:txBody>
      </p:sp>
      <p:sp>
        <p:nvSpPr>
          <p:cNvPr id="132161" name="Text Box 65"/>
          <p:cNvSpPr txBox="1">
            <a:spLocks noChangeArrowheads="1"/>
          </p:cNvSpPr>
          <p:nvPr/>
        </p:nvSpPr>
        <p:spPr bwMode="auto">
          <a:xfrm>
            <a:off x="7467600" y="6534835"/>
            <a:ext cx="1521420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ja-JP" altLang="en-US" sz="1500" dirty="0">
                <a:latin typeface="ＭＳ Ｐゴシック" pitchFamily="-112" charset="-128"/>
              </a:rPr>
              <a:t>明色球</a:t>
            </a:r>
            <a:r>
              <a:rPr lang="en-US" altLang="ja-JP" sz="1500" dirty="0">
                <a:latin typeface="ＭＳ Ｐゴシック" pitchFamily="-112" charset="-128"/>
              </a:rPr>
              <a:t>=QM</a:t>
            </a:r>
            <a:r>
              <a:rPr lang="ja-JP" altLang="en-US" sz="1500" dirty="0">
                <a:latin typeface="ＭＳ Ｐゴシック" pitchFamily="-112" charset="-128"/>
              </a:rPr>
              <a:t>原子</a:t>
            </a:r>
          </a:p>
        </p:txBody>
      </p:sp>
      <p:sp>
        <p:nvSpPr>
          <p:cNvPr id="132162" name="Text Box 66"/>
          <p:cNvSpPr txBox="1">
            <a:spLocks noChangeArrowheads="1"/>
          </p:cNvSpPr>
          <p:nvPr/>
        </p:nvSpPr>
        <p:spPr bwMode="auto">
          <a:xfrm>
            <a:off x="31750" y="838200"/>
            <a:ext cx="5086448" cy="3539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ja-JP" altLang="en-US" sz="1700" b="1" i="1" u="sng" dirty="0">
                <a:solidFill>
                  <a:srgbClr val="C209B3"/>
                </a:solidFill>
              </a:rPr>
              <a:t>稠密な</a:t>
            </a:r>
            <a:r>
              <a:rPr lang="ja-JP" altLang="en-US" sz="1700" b="1" i="1" u="sng" dirty="0">
                <a:solidFill>
                  <a:srgbClr val="0819C2"/>
                </a:solidFill>
              </a:rPr>
              <a:t>固体内部での，</a:t>
            </a:r>
            <a:r>
              <a:rPr lang="ja-JP" altLang="en-US" sz="1700" b="1" i="1" u="sng" dirty="0" smtClean="0">
                <a:solidFill>
                  <a:srgbClr val="0819C2"/>
                </a:solidFill>
              </a:rPr>
              <a:t>電子と分子の</a:t>
            </a:r>
            <a:r>
              <a:rPr lang="ja-JP" altLang="en-US" sz="1700" b="1" i="1" u="sng" dirty="0">
                <a:solidFill>
                  <a:srgbClr val="0819C2"/>
                </a:solidFill>
              </a:rPr>
              <a:t>古典力学的接続</a:t>
            </a:r>
          </a:p>
        </p:txBody>
      </p:sp>
      <p:sp>
        <p:nvSpPr>
          <p:cNvPr id="132163" name="Text Box 67"/>
          <p:cNvSpPr txBox="1">
            <a:spLocks noChangeArrowheads="1"/>
          </p:cNvSpPr>
          <p:nvPr/>
        </p:nvSpPr>
        <p:spPr bwMode="auto">
          <a:xfrm>
            <a:off x="457200" y="5953760"/>
            <a:ext cx="4240263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altLang="ja-JP" sz="1600" dirty="0" smtClean="0">
                <a:solidFill>
                  <a:srgbClr val="D2061C"/>
                </a:solidFill>
                <a:latin typeface="ＭＳ Ｐゴシック" pitchFamily="-112" charset="-128"/>
              </a:rPr>
              <a:t>◉</a:t>
            </a:r>
            <a:r>
              <a:rPr lang="ja-JP" altLang="en-US" sz="1600" dirty="0" smtClean="0">
                <a:solidFill>
                  <a:srgbClr val="D2061C"/>
                </a:solidFill>
                <a:latin typeface="ＭＳ Ｐゴシック" pitchFamily="-112" charset="-128"/>
              </a:rPr>
              <a:t>　</a:t>
            </a:r>
            <a:r>
              <a:rPr lang="ja-JP" altLang="en-US" sz="1600" dirty="0" smtClean="0">
                <a:solidFill>
                  <a:srgbClr val="000000"/>
                </a:solidFill>
                <a:latin typeface="ＭＳ Ｐゴシック" pitchFamily="-112" charset="-128"/>
              </a:rPr>
              <a:t>ストレス環境でのエ</a:t>
            </a:r>
            <a:r>
              <a:rPr lang="ja-JP" altLang="en-US" sz="1600" b="1" dirty="0" smtClean="0">
                <a:solidFill>
                  <a:srgbClr val="000000"/>
                </a:solidFill>
                <a:latin typeface="ＭＳ Ｐゴシック" pitchFamily="-112" charset="-128"/>
              </a:rPr>
              <a:t>ネルギーバリア</a:t>
            </a:r>
            <a:r>
              <a:rPr lang="ja-JP" altLang="en-US" sz="1600" b="1" dirty="0" smtClean="0">
                <a:latin typeface="ＭＳ Ｐゴシック" pitchFamily="-112" charset="-128"/>
              </a:rPr>
              <a:t>評価の為</a:t>
            </a:r>
          </a:p>
        </p:txBody>
      </p:sp>
      <p:pic>
        <p:nvPicPr>
          <p:cNvPr id="48" name="Picture 1035"/>
          <p:cNvPicPr>
            <a:picLocks noChangeAspect="1" noChangeArrowheads="1"/>
          </p:cNvPicPr>
          <p:nvPr/>
        </p:nvPicPr>
        <mc:AlternateContent>
          <mc:Choice xmlns:ma="http://schemas.microsoft.com/office/mac/drawingml/2008/main" Requires="ma">
            <p:blipFill>
              <a:blip r:embed="rId4"/>
              <a:srcRect/>
              <a:stretch>
                <a:fillRect/>
              </a:stretch>
            </p:blipFill>
          </mc:Choice>
          <mc:Fallback>
            <p:blipFill>
              <a:blip r:embed="rId5"/>
              <a:srcRect/>
              <a:stretch>
                <a:fillRect/>
              </a:stretch>
            </p:blipFill>
          </mc:Fallback>
        </mc:AlternateContent>
        <p:spPr bwMode="auto">
          <a:xfrm>
            <a:off x="5638800" y="609601"/>
            <a:ext cx="4230479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9" name="正方形/長方形 48"/>
          <p:cNvSpPr/>
          <p:nvPr/>
        </p:nvSpPr>
        <p:spPr bwMode="auto">
          <a:xfrm>
            <a:off x="5638800" y="609600"/>
            <a:ext cx="2209800" cy="1219200"/>
          </a:xfrm>
          <a:prstGeom prst="rect">
            <a:avLst/>
          </a:prstGeom>
          <a:solidFill>
            <a:schemeClr val="bg1">
              <a:lumMod val="50000"/>
              <a:alpha val="85000"/>
            </a:schemeClr>
          </a:solidFill>
          <a:ln w="9525" cap="flat" cmpd="sng" algn="ctr">
            <a:solidFill>
              <a:schemeClr val="tx1">
                <a:alpha val="4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ja-JP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pic>
        <p:nvPicPr>
          <p:cNvPr id="51" name="図 5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50406" y="4668520"/>
            <a:ext cx="2574594" cy="1922248"/>
          </a:xfrm>
          <a:prstGeom prst="rect">
            <a:avLst/>
          </a:prstGeom>
        </p:spPr>
      </p:pic>
      <p:sp>
        <p:nvSpPr>
          <p:cNvPr id="52" name="正方形/長方形 51"/>
          <p:cNvSpPr/>
          <p:nvPr/>
        </p:nvSpPr>
        <p:spPr>
          <a:xfrm>
            <a:off x="86360" y="5334000"/>
            <a:ext cx="4953000" cy="58477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ja-JP" sz="1600" b="1" i="1" u="sng" dirty="0" smtClean="0">
                <a:solidFill>
                  <a:srgbClr val="0000FF"/>
                </a:solidFill>
                <a:latin typeface="ＭＳ Ｐゴシック" pitchFamily="-112" charset="-128"/>
              </a:rPr>
              <a:t>Nudged Elastic Band</a:t>
            </a:r>
            <a:r>
              <a:rPr lang="ja-JP" altLang="en-US" sz="1600" b="1" i="1" u="sng" dirty="0" smtClean="0">
                <a:solidFill>
                  <a:srgbClr val="0000FF"/>
                </a:solidFill>
                <a:latin typeface="ＭＳ Ｐゴシック" pitchFamily="-112" charset="-128"/>
              </a:rPr>
              <a:t>法とのハイブリッド化により，</a:t>
            </a:r>
          </a:p>
          <a:p>
            <a:r>
              <a:rPr lang="en-US" altLang="ja-JP" sz="1600" b="1" i="1" u="sng" dirty="0" smtClean="0">
                <a:solidFill>
                  <a:srgbClr val="0000FF"/>
                </a:solidFill>
                <a:latin typeface="ＭＳ Ｐゴシック" pitchFamily="-112" charset="-128"/>
              </a:rPr>
              <a:t>NEB</a:t>
            </a:r>
            <a:r>
              <a:rPr lang="ja-JP" altLang="en-US" sz="1600" b="1" i="1" u="sng" dirty="0" smtClean="0">
                <a:solidFill>
                  <a:srgbClr val="0000FF"/>
                </a:solidFill>
                <a:latin typeface="ＭＳ Ｐゴシック" pitchFamily="-112" charset="-128"/>
              </a:rPr>
              <a:t>化ハイブリッド量子古典法</a:t>
            </a:r>
            <a:endParaRPr lang="ja-JP" altLang="en-US" sz="1600" i="1" u="sng" dirty="0" smtClean="0">
              <a:solidFill>
                <a:srgbClr val="0000FF"/>
              </a:solidFill>
              <a:latin typeface="ＭＳ Ｐゴシック" pitchFamily="-112" charset="-128"/>
            </a:endParaRPr>
          </a:p>
        </p:txBody>
      </p:sp>
      <p:sp>
        <p:nvSpPr>
          <p:cNvPr id="53" name="Text Box 67"/>
          <p:cNvSpPr txBox="1">
            <a:spLocks noChangeArrowheads="1"/>
          </p:cNvSpPr>
          <p:nvPr/>
        </p:nvSpPr>
        <p:spPr bwMode="auto">
          <a:xfrm>
            <a:off x="457200" y="6324600"/>
            <a:ext cx="374012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altLang="ja-JP" sz="1600" dirty="0" smtClean="0">
                <a:solidFill>
                  <a:srgbClr val="D2061C"/>
                </a:solidFill>
                <a:latin typeface="ＭＳ Ｐゴシック" pitchFamily="-112" charset="-128"/>
              </a:rPr>
              <a:t>◉</a:t>
            </a:r>
            <a:r>
              <a:rPr lang="ja-JP" altLang="en-US" sz="1600" dirty="0" smtClean="0">
                <a:solidFill>
                  <a:srgbClr val="D2061C"/>
                </a:solidFill>
                <a:latin typeface="ＭＳ Ｐゴシック" pitchFamily="-112" charset="-128"/>
              </a:rPr>
              <a:t>　</a:t>
            </a:r>
            <a:r>
              <a:rPr lang="ja-JP" altLang="en-US" sz="1600" dirty="0" smtClean="0">
                <a:solidFill>
                  <a:srgbClr val="000000"/>
                </a:solidFill>
                <a:latin typeface="ＭＳ Ｐゴシック" pitchFamily="-112" charset="-128"/>
              </a:rPr>
              <a:t>グリッド計算環境にも適するコード作成</a:t>
            </a:r>
            <a:endParaRPr lang="ja-JP" altLang="en-US" sz="1600" b="1" dirty="0" smtClean="0">
              <a:latin typeface="ＭＳ Ｐゴシック" pitchFamily="-112" charset="-128"/>
            </a:endParaRPr>
          </a:p>
        </p:txBody>
      </p:sp>
    </p:spTree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9372600" cy="457200"/>
          </a:xfrm>
        </p:spPr>
        <p:txBody>
          <a:bodyPr/>
          <a:lstStyle/>
          <a:p>
            <a:r>
              <a:rPr kumimoji="0" lang="ja-JP" altLang="en-US" sz="2000" b="1" dirty="0" smtClean="0">
                <a:solidFill>
                  <a:schemeClr val="tx1"/>
                </a:solidFill>
                <a:latin typeface="+mj-ea"/>
              </a:rPr>
              <a:t>ハイブリッド粗視化粒子</a:t>
            </a:r>
            <a:r>
              <a:rPr kumimoji="0" lang="en-US" altLang="ja-JP" sz="2000" b="1" dirty="0" smtClean="0">
                <a:solidFill>
                  <a:schemeClr val="tx1"/>
                </a:solidFill>
                <a:latin typeface="+mj-ea"/>
              </a:rPr>
              <a:t>-</a:t>
            </a:r>
            <a:r>
              <a:rPr kumimoji="0" lang="ja-JP" altLang="en-US" sz="2000" b="1" dirty="0" smtClean="0">
                <a:solidFill>
                  <a:schemeClr val="tx1"/>
                </a:solidFill>
                <a:latin typeface="+mj-ea"/>
              </a:rPr>
              <a:t>古典原子シミュレーション</a:t>
            </a:r>
            <a:endParaRPr lang="ja-JP" altLang="en-US" sz="1600" b="1" dirty="0">
              <a:solidFill>
                <a:srgbClr val="E01B28"/>
              </a:solidFill>
              <a:latin typeface="Times New Roman" pitchFamily="-112" charset="0"/>
            </a:endParaRPr>
          </a:p>
        </p:txBody>
      </p:sp>
      <p:sp>
        <p:nvSpPr>
          <p:cNvPr id="57390" name="Text Box 46"/>
          <p:cNvSpPr txBox="1">
            <a:spLocks noChangeArrowheads="1"/>
          </p:cNvSpPr>
          <p:nvPr/>
        </p:nvSpPr>
        <p:spPr bwMode="auto">
          <a:xfrm>
            <a:off x="171450" y="2067560"/>
            <a:ext cx="4019049" cy="323165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altLang="ja-JP" sz="1400" dirty="0" smtClean="0">
                <a:solidFill>
                  <a:srgbClr val="D2061C"/>
                </a:solidFill>
                <a:latin typeface="ＭＳ Ｐゴシック" pitchFamily="-112" charset="-128"/>
              </a:rPr>
              <a:t>◉</a:t>
            </a:r>
            <a:r>
              <a:rPr lang="en-US" altLang="ja-JP" sz="1500" dirty="0" smtClean="0">
                <a:solidFill>
                  <a:srgbClr val="000090"/>
                </a:solidFill>
                <a:latin typeface="ＭＳ Ｐゴシック" pitchFamily="-112" charset="-128"/>
              </a:rPr>
              <a:t> </a:t>
            </a:r>
            <a:r>
              <a:rPr lang="ja-JP" altLang="en-US" sz="1500" dirty="0" smtClean="0">
                <a:solidFill>
                  <a:schemeClr val="tx2"/>
                </a:solidFill>
                <a:latin typeface="ＭＳ Ｐゴシック" pitchFamily="-112" charset="-128"/>
              </a:rPr>
              <a:t>分子</a:t>
            </a:r>
            <a:r>
              <a:rPr lang="ja-JP" altLang="en-US" sz="1500" b="1" dirty="0" smtClean="0">
                <a:solidFill>
                  <a:srgbClr val="000000"/>
                </a:solidFill>
                <a:latin typeface="Times New Roman" pitchFamily="-112" charset="0"/>
              </a:rPr>
              <a:t>スケール，流体スケールへの良い接続性</a:t>
            </a:r>
            <a:endParaRPr lang="ja-JP" altLang="en-US" sz="1500" dirty="0">
              <a:solidFill>
                <a:srgbClr val="000000"/>
              </a:solidFill>
              <a:latin typeface="Times New Roman" pitchFamily="-112" charset="0"/>
            </a:endParaRPr>
          </a:p>
        </p:txBody>
      </p:sp>
      <p:grpSp>
        <p:nvGrpSpPr>
          <p:cNvPr id="57393" name="Group 49"/>
          <p:cNvGrpSpPr>
            <a:grpSpLocks/>
          </p:cNvGrpSpPr>
          <p:nvPr/>
        </p:nvGrpSpPr>
        <p:grpSpPr bwMode="auto">
          <a:xfrm>
            <a:off x="0" y="436880"/>
            <a:ext cx="9910763" cy="82550"/>
            <a:chOff x="-2" y="408"/>
            <a:chExt cx="6243" cy="52"/>
          </a:xfrm>
        </p:grpSpPr>
        <p:sp>
          <p:nvSpPr>
            <p:cNvPr id="57394" name="Rectangle 50"/>
            <p:cNvSpPr>
              <a:spLocks noChangeArrowheads="1"/>
            </p:cNvSpPr>
            <p:nvPr/>
          </p:nvSpPr>
          <p:spPr bwMode="auto">
            <a:xfrm>
              <a:off x="-2" y="408"/>
              <a:ext cx="6232" cy="25"/>
            </a:xfrm>
            <a:prstGeom prst="rect">
              <a:avLst/>
            </a:prstGeom>
            <a:solidFill>
              <a:srgbClr val="FC0128"/>
            </a:solidFill>
            <a:ln w="12700">
              <a:solidFill>
                <a:srgbClr val="FC0128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57395" name="Rectangle 51"/>
            <p:cNvSpPr>
              <a:spLocks noChangeArrowheads="1"/>
            </p:cNvSpPr>
            <p:nvPr/>
          </p:nvSpPr>
          <p:spPr bwMode="auto">
            <a:xfrm flipV="1">
              <a:off x="0" y="433"/>
              <a:ext cx="6241" cy="27"/>
            </a:xfrm>
            <a:prstGeom prst="rect">
              <a:avLst/>
            </a:prstGeom>
            <a:solidFill>
              <a:srgbClr val="063DE8"/>
            </a:solidFill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</p:grpSp>
      <p:sp>
        <p:nvSpPr>
          <p:cNvPr id="57397" name="Text Box 53"/>
          <p:cNvSpPr txBox="1">
            <a:spLocks noChangeArrowheads="1"/>
          </p:cNvSpPr>
          <p:nvPr/>
        </p:nvSpPr>
        <p:spPr bwMode="auto">
          <a:xfrm>
            <a:off x="171450" y="1143000"/>
            <a:ext cx="361950" cy="307777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altLang="ja-JP" sz="1400" dirty="0" smtClean="0">
                <a:solidFill>
                  <a:srgbClr val="D2061C"/>
                </a:solidFill>
                <a:latin typeface="ＭＳ Ｐゴシック" pitchFamily="-112" charset="-128"/>
              </a:rPr>
              <a:t>◉</a:t>
            </a:r>
            <a:r>
              <a:rPr lang="ja-JP" altLang="en-US" sz="1400" dirty="0" smtClean="0">
                <a:solidFill>
                  <a:srgbClr val="D2061C"/>
                </a:solidFill>
                <a:latin typeface="ＭＳ Ｐゴシック" pitchFamily="-112" charset="-128"/>
              </a:rPr>
              <a:t>　</a:t>
            </a:r>
            <a:endParaRPr lang="ja-JP" altLang="en-US" sz="1500" b="1" dirty="0">
              <a:solidFill>
                <a:schemeClr val="tx2"/>
              </a:solidFill>
              <a:latin typeface="Times New Roman" pitchFamily="-112" charset="0"/>
            </a:endParaRPr>
          </a:p>
        </p:txBody>
      </p:sp>
      <p:sp>
        <p:nvSpPr>
          <p:cNvPr id="57398" name="Text Box 54"/>
          <p:cNvSpPr txBox="1">
            <a:spLocks noChangeArrowheads="1"/>
          </p:cNvSpPr>
          <p:nvPr/>
        </p:nvSpPr>
        <p:spPr bwMode="auto">
          <a:xfrm>
            <a:off x="314960" y="1007714"/>
            <a:ext cx="5442516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ja-JP" altLang="en-US" sz="1500" b="1" dirty="0" smtClean="0">
                <a:solidFill>
                  <a:schemeClr val="tx2"/>
                </a:solidFill>
                <a:latin typeface="+mj-ea"/>
                <a:ea typeface="+mj-ea"/>
              </a:rPr>
              <a:t>局所的熱統計平衡が近似的に成り立つと仮定し，</a:t>
            </a:r>
            <a:endParaRPr lang="en-US" altLang="ja-JP" sz="1500" b="1" dirty="0" smtClean="0">
              <a:latin typeface="+mj-ea"/>
              <a:ea typeface="+mj-ea"/>
            </a:endParaRPr>
          </a:p>
          <a:p>
            <a:r>
              <a:rPr lang="ja-JP" altLang="en-US" sz="1500" b="1" dirty="0" smtClean="0">
                <a:latin typeface="+mj-ea"/>
                <a:ea typeface="+mj-ea"/>
              </a:rPr>
              <a:t>拘束条件下</a:t>
            </a:r>
            <a:r>
              <a:rPr lang="en-US" altLang="ja-JP" sz="1500" b="1" dirty="0" smtClean="0">
                <a:latin typeface="+mj-ea"/>
                <a:ea typeface="+mj-ea"/>
              </a:rPr>
              <a:t>(</a:t>
            </a:r>
            <a:r>
              <a:rPr lang="en-US" altLang="ja-JP" sz="1500" b="1" dirty="0" smtClean="0">
                <a:solidFill>
                  <a:srgbClr val="800000"/>
                </a:solidFill>
                <a:latin typeface="+mj-ea"/>
                <a:ea typeface="+mj-ea"/>
              </a:rPr>
              <a:t>CG</a:t>
            </a:r>
            <a:r>
              <a:rPr lang="ja-JP" altLang="en-US" sz="1500" b="1" dirty="0" smtClean="0">
                <a:solidFill>
                  <a:srgbClr val="800000"/>
                </a:solidFill>
                <a:latin typeface="+mj-ea"/>
                <a:ea typeface="+mj-ea"/>
              </a:rPr>
              <a:t>点変位＝重み平均した周辺原子変位</a:t>
            </a:r>
            <a:r>
              <a:rPr lang="en-US" altLang="ja-JP" sz="1500" b="1" dirty="0" smtClean="0">
                <a:latin typeface="+mj-ea"/>
                <a:ea typeface="+mj-ea"/>
              </a:rPr>
              <a:t>)</a:t>
            </a:r>
            <a:r>
              <a:rPr lang="ja-JP" altLang="en-US" sz="1500" b="1" dirty="0" smtClean="0">
                <a:latin typeface="+mj-ea"/>
                <a:ea typeface="+mj-ea"/>
              </a:rPr>
              <a:t>での</a:t>
            </a:r>
            <a:endParaRPr lang="en-US" altLang="ja-JP" sz="1500" b="1" dirty="0" smtClean="0">
              <a:latin typeface="+mj-ea"/>
              <a:ea typeface="+mj-ea"/>
            </a:endParaRPr>
          </a:p>
          <a:p>
            <a:r>
              <a:rPr lang="ja-JP" altLang="en-US" sz="1500" b="1" dirty="0" smtClean="0">
                <a:latin typeface="+mj-ea"/>
                <a:ea typeface="+mj-ea"/>
              </a:rPr>
              <a:t>原子</a:t>
            </a:r>
            <a:r>
              <a:rPr lang="ja-JP" altLang="en-US" sz="1500" b="1" dirty="0">
                <a:latin typeface="+mj-ea"/>
                <a:ea typeface="+mj-ea"/>
              </a:rPr>
              <a:t>系の最低エネルギー</a:t>
            </a:r>
            <a:r>
              <a:rPr lang="ja-JP" altLang="en-US" sz="1500" b="1" dirty="0" smtClean="0">
                <a:latin typeface="+mj-ea"/>
                <a:ea typeface="+mj-ea"/>
              </a:rPr>
              <a:t>状態を再現する粗視化剛性</a:t>
            </a:r>
            <a:r>
              <a:rPr lang="ja-JP" altLang="en-US" sz="1500" b="1" dirty="0">
                <a:latin typeface="+mj-ea"/>
                <a:ea typeface="+mj-ea"/>
              </a:rPr>
              <a:t>マトリクス</a:t>
            </a:r>
            <a:r>
              <a:rPr lang="ja-JP" altLang="en-US" sz="1500" b="1" dirty="0" smtClean="0">
                <a:latin typeface="+mj-ea"/>
                <a:ea typeface="+mj-ea"/>
              </a:rPr>
              <a:t>を</a:t>
            </a:r>
          </a:p>
          <a:p>
            <a:r>
              <a:rPr lang="ja-JP" altLang="en-US" sz="1500" b="1" dirty="0" smtClean="0">
                <a:solidFill>
                  <a:srgbClr val="FF0000"/>
                </a:solidFill>
                <a:latin typeface="+mj-ea"/>
                <a:ea typeface="+mj-ea"/>
              </a:rPr>
              <a:t>解析的</a:t>
            </a:r>
            <a:r>
              <a:rPr lang="en-US" altLang="ja-JP" sz="1500" b="1" dirty="0" smtClean="0">
                <a:solidFill>
                  <a:srgbClr val="FF0000"/>
                </a:solidFill>
                <a:latin typeface="+mj-ea"/>
                <a:ea typeface="+mj-ea"/>
              </a:rPr>
              <a:t>(</a:t>
            </a:r>
            <a:r>
              <a:rPr lang="ja-JP" altLang="en-US" sz="1500" b="1" dirty="0" smtClean="0">
                <a:solidFill>
                  <a:srgbClr val="FF0000"/>
                </a:solidFill>
                <a:latin typeface="+mj-ea"/>
                <a:ea typeface="+mj-ea"/>
              </a:rPr>
              <a:t>一様系</a:t>
            </a:r>
            <a:r>
              <a:rPr lang="en-US" altLang="ja-JP" sz="1500" b="1" dirty="0" smtClean="0">
                <a:solidFill>
                  <a:srgbClr val="FF0000"/>
                </a:solidFill>
                <a:latin typeface="+mj-ea"/>
                <a:ea typeface="+mj-ea"/>
              </a:rPr>
              <a:t>)</a:t>
            </a:r>
            <a:r>
              <a:rPr lang="en-US" altLang="ja-JP" sz="1500" b="1" dirty="0" smtClean="0">
                <a:latin typeface="+mj-ea"/>
                <a:ea typeface="+mj-ea"/>
              </a:rPr>
              <a:t> or </a:t>
            </a:r>
            <a:r>
              <a:rPr lang="ja-JP" altLang="en-US" sz="1500" b="1" dirty="0" smtClean="0">
                <a:solidFill>
                  <a:srgbClr val="FF0000"/>
                </a:solidFill>
                <a:latin typeface="+mj-ea"/>
                <a:ea typeface="+mj-ea"/>
              </a:rPr>
              <a:t>数値的</a:t>
            </a:r>
            <a:r>
              <a:rPr lang="en-US" altLang="ja-JP" sz="1500" b="1" dirty="0" smtClean="0">
                <a:solidFill>
                  <a:srgbClr val="FF0000"/>
                </a:solidFill>
                <a:latin typeface="+mj-ea"/>
                <a:ea typeface="+mj-ea"/>
              </a:rPr>
              <a:t>(</a:t>
            </a:r>
            <a:r>
              <a:rPr lang="ja-JP" altLang="en-US" sz="1500" b="1" dirty="0" smtClean="0">
                <a:solidFill>
                  <a:srgbClr val="FF0000"/>
                </a:solidFill>
                <a:latin typeface="+mj-ea"/>
                <a:ea typeface="+mj-ea"/>
              </a:rPr>
              <a:t>非一様系</a:t>
            </a:r>
            <a:r>
              <a:rPr lang="en-US" altLang="ja-JP" sz="1500" b="1" dirty="0" smtClean="0">
                <a:solidFill>
                  <a:srgbClr val="FF0000"/>
                </a:solidFill>
                <a:latin typeface="+mj-ea"/>
                <a:ea typeface="+mj-ea"/>
              </a:rPr>
              <a:t>)</a:t>
            </a:r>
            <a:r>
              <a:rPr lang="ja-JP" altLang="en-US" sz="1500" b="1" dirty="0" smtClean="0">
                <a:latin typeface="+mj-ea"/>
                <a:ea typeface="+mj-ea"/>
              </a:rPr>
              <a:t>に得る手法</a:t>
            </a:r>
            <a:endParaRPr lang="ja-JP" altLang="en-US" sz="1500" dirty="0">
              <a:latin typeface="+mj-ea"/>
              <a:ea typeface="+mj-ea"/>
            </a:endParaRPr>
          </a:p>
        </p:txBody>
      </p:sp>
      <p:sp>
        <p:nvSpPr>
          <p:cNvPr id="57406" name="Text Box 62"/>
          <p:cNvSpPr txBox="1">
            <a:spLocks noChangeArrowheads="1"/>
          </p:cNvSpPr>
          <p:nvPr/>
        </p:nvSpPr>
        <p:spPr bwMode="auto">
          <a:xfrm>
            <a:off x="171450" y="2438400"/>
            <a:ext cx="5410098" cy="323165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altLang="ja-JP" sz="1400" dirty="0" smtClean="0">
                <a:solidFill>
                  <a:srgbClr val="D2061C"/>
                </a:solidFill>
                <a:latin typeface="ＭＳ Ｐゴシック" pitchFamily="-112" charset="-128"/>
              </a:rPr>
              <a:t>◉</a:t>
            </a:r>
            <a:r>
              <a:rPr lang="en-US" altLang="ja-JP" sz="1400" dirty="0">
                <a:solidFill>
                  <a:srgbClr val="D2061C"/>
                </a:solidFill>
                <a:latin typeface="ＭＳ Ｐゴシック" pitchFamily="-112" charset="-128"/>
              </a:rPr>
              <a:t> </a:t>
            </a:r>
            <a:r>
              <a:rPr lang="ja-JP" altLang="en-US" sz="1500" b="1" dirty="0" smtClean="0">
                <a:solidFill>
                  <a:srgbClr val="000000"/>
                </a:solidFill>
                <a:latin typeface="+mj-ea"/>
                <a:ea typeface="+mj-ea"/>
              </a:rPr>
              <a:t>実用コード化</a:t>
            </a:r>
            <a:r>
              <a:rPr lang="en-US" altLang="ja-JP" sz="1500" b="1" dirty="0" smtClean="0">
                <a:solidFill>
                  <a:srgbClr val="FF0000"/>
                </a:solidFill>
                <a:latin typeface="+mj-ea"/>
                <a:ea typeface="+mj-ea"/>
              </a:rPr>
              <a:t>: </a:t>
            </a:r>
            <a:r>
              <a:rPr lang="en-US" altLang="ja-JP" sz="1500" b="1" dirty="0">
                <a:solidFill>
                  <a:srgbClr val="FF0000"/>
                </a:solidFill>
                <a:latin typeface="+mj-ea"/>
                <a:ea typeface="+mj-ea"/>
              </a:rPr>
              <a:t>3</a:t>
            </a:r>
            <a:r>
              <a:rPr lang="ja-JP" altLang="en-US" sz="1500" b="1" dirty="0">
                <a:solidFill>
                  <a:srgbClr val="FF0000"/>
                </a:solidFill>
                <a:latin typeface="+mj-ea"/>
                <a:ea typeface="+mj-ea"/>
              </a:rPr>
              <a:t>次元化</a:t>
            </a:r>
            <a:r>
              <a:rPr lang="ja-JP" altLang="en-US" sz="1500" b="1" dirty="0">
                <a:solidFill>
                  <a:srgbClr val="000000"/>
                </a:solidFill>
                <a:latin typeface="+mj-ea"/>
                <a:ea typeface="+mj-ea"/>
              </a:rPr>
              <a:t>，</a:t>
            </a:r>
            <a:r>
              <a:rPr lang="ja-JP" altLang="en-US" sz="1500" b="1" dirty="0">
                <a:solidFill>
                  <a:srgbClr val="FF0000"/>
                </a:solidFill>
                <a:latin typeface="+mj-ea"/>
                <a:ea typeface="+mj-ea"/>
              </a:rPr>
              <a:t>再帰的粗視化</a:t>
            </a:r>
            <a:r>
              <a:rPr lang="ja-JP" altLang="en-US" sz="1500" b="1" dirty="0">
                <a:solidFill>
                  <a:srgbClr val="000000"/>
                </a:solidFill>
                <a:latin typeface="+mj-ea"/>
                <a:ea typeface="+mj-ea"/>
              </a:rPr>
              <a:t>，熱膨張</a:t>
            </a:r>
            <a:r>
              <a:rPr lang="en-US" altLang="ja-JP" sz="1500" b="1" dirty="0">
                <a:solidFill>
                  <a:srgbClr val="000000"/>
                </a:solidFill>
                <a:latin typeface="+mj-ea"/>
                <a:ea typeface="+mj-ea"/>
              </a:rPr>
              <a:t>/</a:t>
            </a:r>
            <a:r>
              <a:rPr lang="ja-JP" altLang="en-US" sz="1500" b="1" dirty="0">
                <a:solidFill>
                  <a:srgbClr val="000000"/>
                </a:solidFill>
                <a:latin typeface="+mj-ea"/>
                <a:ea typeface="+mj-ea"/>
              </a:rPr>
              <a:t>ソフト化，</a:t>
            </a:r>
            <a:r>
              <a:rPr lang="en-US" altLang="ja-JP" sz="1500" b="1" dirty="0">
                <a:solidFill>
                  <a:srgbClr val="000000"/>
                </a:solidFill>
                <a:latin typeface="+mj-ea"/>
                <a:ea typeface="+mj-ea"/>
              </a:rPr>
              <a:t>etc</a:t>
            </a:r>
            <a:r>
              <a:rPr lang="en-US" altLang="ja-JP" sz="1500" b="1" dirty="0" smtClean="0">
                <a:solidFill>
                  <a:srgbClr val="000000"/>
                </a:solidFill>
                <a:latin typeface="+mj-ea"/>
                <a:ea typeface="+mj-ea"/>
              </a:rPr>
              <a:t>.</a:t>
            </a:r>
            <a:r>
              <a:rPr lang="en-US" altLang="ja-JP" sz="1500" b="1" i="1" dirty="0" smtClean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endParaRPr lang="ja-JP" altLang="en-US" sz="1500" b="1" i="1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57407" name="Text Box 63"/>
          <p:cNvSpPr txBox="1">
            <a:spLocks noChangeArrowheads="1"/>
          </p:cNvSpPr>
          <p:nvPr/>
        </p:nvSpPr>
        <p:spPr bwMode="auto">
          <a:xfrm>
            <a:off x="76200" y="533400"/>
            <a:ext cx="507633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ja-JP" altLang="en-US" sz="1800" b="1" i="1" u="sng" dirty="0">
                <a:solidFill>
                  <a:srgbClr val="0000FF"/>
                </a:solidFill>
                <a:latin typeface="ＭＳ Ｐゴシック" pitchFamily="-112" charset="-128"/>
              </a:rPr>
              <a:t>比較的</a:t>
            </a:r>
            <a:r>
              <a:rPr lang="en-US" altLang="ja-JP" sz="1800" b="1" i="1" u="sng" dirty="0">
                <a:solidFill>
                  <a:srgbClr val="0000FF"/>
                </a:solidFill>
                <a:latin typeface="ＭＳ Ｐゴシック" pitchFamily="-112" charset="-128"/>
              </a:rPr>
              <a:t>”</a:t>
            </a:r>
            <a:r>
              <a:rPr lang="ja-JP" altLang="en-US" sz="1800" b="1" i="1" u="sng" dirty="0">
                <a:solidFill>
                  <a:srgbClr val="0000FF"/>
                </a:solidFill>
                <a:latin typeface="ＭＳ Ｐゴシック" pitchFamily="-112" charset="-128"/>
              </a:rPr>
              <a:t>堅い</a:t>
            </a:r>
            <a:r>
              <a:rPr lang="en-US" altLang="ja-JP" sz="1800" b="1" i="1" u="sng" dirty="0">
                <a:solidFill>
                  <a:srgbClr val="0000FF"/>
                </a:solidFill>
                <a:latin typeface="ＭＳ Ｐゴシック" pitchFamily="-112" charset="-128"/>
              </a:rPr>
              <a:t>”</a:t>
            </a:r>
            <a:r>
              <a:rPr lang="ja-JP" altLang="en-US" sz="1800" b="1" i="1" u="sng" dirty="0">
                <a:solidFill>
                  <a:srgbClr val="0000FF"/>
                </a:solidFill>
                <a:latin typeface="ＭＳ Ｐゴシック" pitchFamily="-112" charset="-128"/>
              </a:rPr>
              <a:t>固体の</a:t>
            </a:r>
            <a:r>
              <a:rPr lang="ja-JP" altLang="en-US" sz="1800" b="1" i="1" u="sng" dirty="0" smtClean="0">
                <a:solidFill>
                  <a:srgbClr val="0000FF"/>
                </a:solidFill>
                <a:latin typeface="ＭＳ Ｐゴシック" pitchFamily="-112" charset="-128"/>
              </a:rPr>
              <a:t>粗視化法</a:t>
            </a:r>
            <a:r>
              <a:rPr lang="en-US" altLang="ja-JP" sz="1800" b="1" i="1" u="sng" dirty="0" smtClean="0">
                <a:solidFill>
                  <a:srgbClr val="0000FF"/>
                </a:solidFill>
                <a:latin typeface="ＭＳ Ｐゴシック" pitchFamily="-112" charset="-128"/>
              </a:rPr>
              <a:t>(Recursive CGP</a:t>
            </a:r>
            <a:r>
              <a:rPr lang="ja-JP" altLang="en-US" sz="1800" b="1" i="1" u="sng" dirty="0" smtClean="0">
                <a:solidFill>
                  <a:srgbClr val="0000FF"/>
                </a:solidFill>
                <a:latin typeface="ＭＳ Ｐゴシック" pitchFamily="-112" charset="-128"/>
              </a:rPr>
              <a:t>法</a:t>
            </a:r>
            <a:r>
              <a:rPr lang="en-US" altLang="ja-JP" sz="1800" b="1" i="1" u="sng" dirty="0" smtClean="0">
                <a:solidFill>
                  <a:srgbClr val="0000FF"/>
                </a:solidFill>
                <a:latin typeface="ＭＳ Ｐゴシック" pitchFamily="-112" charset="-128"/>
              </a:rPr>
              <a:t>)</a:t>
            </a:r>
            <a:endParaRPr lang="ja-JP" altLang="en-US" sz="1800" b="1" i="1" u="sng" dirty="0">
              <a:solidFill>
                <a:srgbClr val="0000FF"/>
              </a:solidFill>
              <a:latin typeface="ＭＳ Ｐゴシック" pitchFamily="-112" charset="-128"/>
            </a:endParaRPr>
          </a:p>
        </p:txBody>
      </p:sp>
      <p:pic>
        <p:nvPicPr>
          <p:cNvPr id="31" name="Picture 1035"/>
          <p:cNvPicPr>
            <a:picLocks noChangeAspect="1" noChangeArrowheads="1"/>
          </p:cNvPicPr>
          <p:nvPr/>
        </p:nvPicPr>
        <mc:AlternateContent>
          <mc:Choice xmlns:ma="http://schemas.microsoft.com/office/mac/drawingml/2008/main" Requires="ma">
            <p:blipFill>
              <a:blip r:embed="rId3"/>
              <a:srcRect/>
              <a:stretch>
                <a:fillRect/>
              </a:stretch>
            </p:blipFill>
          </mc:Choice>
          <mc:Fallback>
            <p:blipFill>
              <a:blip r:embed="rId4"/>
              <a:srcRect/>
              <a:stretch>
                <a:fillRect/>
              </a:stretch>
            </p:blipFill>
          </mc:Fallback>
        </mc:AlternateContent>
        <p:spPr bwMode="auto">
          <a:xfrm>
            <a:off x="5638800" y="564373"/>
            <a:ext cx="4230479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2" name="正方形/長方形 31"/>
          <p:cNvSpPr/>
          <p:nvPr/>
        </p:nvSpPr>
        <p:spPr bwMode="auto">
          <a:xfrm>
            <a:off x="5638800" y="564372"/>
            <a:ext cx="990600" cy="1219200"/>
          </a:xfrm>
          <a:prstGeom prst="rect">
            <a:avLst/>
          </a:prstGeom>
          <a:solidFill>
            <a:schemeClr val="bg1">
              <a:lumMod val="50000"/>
              <a:alpha val="84000"/>
            </a:schemeClr>
          </a:solidFill>
          <a:ln w="9525" cap="flat" cmpd="sng" algn="ctr">
            <a:solidFill>
              <a:schemeClr val="tx1">
                <a:alpha val="4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ja-JP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sp>
        <p:nvSpPr>
          <p:cNvPr id="33" name="正方形/長方形 32"/>
          <p:cNvSpPr/>
          <p:nvPr/>
        </p:nvSpPr>
        <p:spPr bwMode="auto">
          <a:xfrm>
            <a:off x="8891210" y="564372"/>
            <a:ext cx="990600" cy="1219200"/>
          </a:xfrm>
          <a:prstGeom prst="rect">
            <a:avLst/>
          </a:prstGeom>
          <a:solidFill>
            <a:schemeClr val="bg1">
              <a:lumMod val="50000"/>
              <a:alpha val="85000"/>
            </a:schemeClr>
          </a:solidFill>
          <a:ln w="9525" cap="flat" cmpd="sng" algn="ctr">
            <a:solidFill>
              <a:schemeClr val="tx1">
                <a:alpha val="4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ja-JP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grpSp>
        <p:nvGrpSpPr>
          <p:cNvPr id="34" name="Group 61"/>
          <p:cNvGrpSpPr>
            <a:grpSpLocks/>
          </p:cNvGrpSpPr>
          <p:nvPr/>
        </p:nvGrpSpPr>
        <p:grpSpPr bwMode="auto">
          <a:xfrm>
            <a:off x="6705600" y="2316972"/>
            <a:ext cx="2895600" cy="1295400"/>
            <a:chOff x="390" y="579"/>
            <a:chExt cx="2748" cy="1379"/>
          </a:xfrm>
        </p:grpSpPr>
        <p:pic>
          <p:nvPicPr>
            <p:cNvPr id="35" name="Picture 34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390" y="579"/>
              <a:ext cx="2748" cy="135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6" name="Line 35"/>
            <p:cNvSpPr>
              <a:spLocks noChangeShapeType="1"/>
            </p:cNvSpPr>
            <p:nvPr/>
          </p:nvSpPr>
          <p:spPr bwMode="auto">
            <a:xfrm rot="10800000" flipH="1">
              <a:off x="1053" y="1756"/>
              <a:ext cx="1746" cy="30"/>
            </a:xfrm>
            <a:prstGeom prst="line">
              <a:avLst/>
            </a:prstGeom>
            <a:noFill/>
            <a:ln w="38100">
              <a:solidFill>
                <a:srgbClr val="FFFFFF"/>
              </a:solidFill>
              <a:round/>
              <a:headEnd type="stealth" w="med" len="med"/>
              <a:tailEnd type="stealth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37" name="Rectangle 36"/>
            <p:cNvSpPr>
              <a:spLocks/>
            </p:cNvSpPr>
            <p:nvPr/>
          </p:nvSpPr>
          <p:spPr bwMode="auto">
            <a:xfrm>
              <a:off x="1673" y="1780"/>
              <a:ext cx="341" cy="1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 anchor="ctr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kumimoji="0" lang="en-US" altLang="ja-JP" sz="1100" b="1" dirty="0">
                  <a:solidFill>
                    <a:srgbClr val="FFFFFF"/>
                  </a:solidFill>
                  <a:latin typeface="ＭＳ Ｐゴシック" pitchFamily="-112" charset="-128"/>
                </a:rPr>
                <a:t>184 Å</a:t>
              </a:r>
            </a:p>
          </p:txBody>
        </p:sp>
        <p:sp>
          <p:nvSpPr>
            <p:cNvPr id="38" name="Line 37"/>
            <p:cNvSpPr>
              <a:spLocks noChangeShapeType="1"/>
            </p:cNvSpPr>
            <p:nvPr/>
          </p:nvSpPr>
          <p:spPr bwMode="auto">
            <a:xfrm>
              <a:off x="2909" y="819"/>
              <a:ext cx="0" cy="899"/>
            </a:xfrm>
            <a:prstGeom prst="line">
              <a:avLst/>
            </a:prstGeom>
            <a:noFill/>
            <a:ln w="38100">
              <a:solidFill>
                <a:srgbClr val="FFFFFF"/>
              </a:solidFill>
              <a:round/>
              <a:headEnd type="stealth" w="med" len="med"/>
              <a:tailEnd type="stealth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39" name="Rectangle 38"/>
            <p:cNvSpPr>
              <a:spLocks/>
            </p:cNvSpPr>
            <p:nvPr/>
          </p:nvSpPr>
          <p:spPr bwMode="auto">
            <a:xfrm>
              <a:off x="503" y="977"/>
              <a:ext cx="256" cy="1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 anchor="ctr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kumimoji="0" lang="en-US" altLang="ja-JP" sz="1100" dirty="0">
                  <a:solidFill>
                    <a:srgbClr val="FFFFFF"/>
                  </a:solidFill>
                  <a:latin typeface="ＭＳ Ｐゴシック" pitchFamily="-112" charset="-128"/>
                </a:rPr>
                <a:t>CG4</a:t>
              </a:r>
            </a:p>
          </p:txBody>
        </p:sp>
        <p:sp>
          <p:nvSpPr>
            <p:cNvPr id="40" name="Rectangle 39"/>
            <p:cNvSpPr>
              <a:spLocks/>
            </p:cNvSpPr>
            <p:nvPr/>
          </p:nvSpPr>
          <p:spPr bwMode="auto">
            <a:xfrm>
              <a:off x="964" y="615"/>
              <a:ext cx="195" cy="1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 anchor="ctr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kumimoji="0" lang="en-US" altLang="ja-JP" sz="1100" b="1" dirty="0">
                  <a:solidFill>
                    <a:srgbClr val="FFFFFF"/>
                  </a:solidFill>
                  <a:latin typeface="ＭＳ Ｐゴシック" pitchFamily="-112" charset="-128"/>
                </a:rPr>
                <a:t>MD</a:t>
              </a:r>
            </a:p>
          </p:txBody>
        </p:sp>
        <p:sp>
          <p:nvSpPr>
            <p:cNvPr id="41" name="Rectangle 40"/>
            <p:cNvSpPr>
              <a:spLocks/>
            </p:cNvSpPr>
            <p:nvPr/>
          </p:nvSpPr>
          <p:spPr bwMode="auto">
            <a:xfrm>
              <a:off x="1508" y="615"/>
              <a:ext cx="268" cy="1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 anchor="ctr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kumimoji="0" lang="en-US" altLang="ja-JP" sz="1100" b="1" dirty="0">
                  <a:solidFill>
                    <a:srgbClr val="FFFFFF"/>
                  </a:solidFill>
                  <a:latin typeface="ＭＳ Ｐゴシック" pitchFamily="-112" charset="-128"/>
                </a:rPr>
                <a:t>CG4</a:t>
              </a:r>
            </a:p>
          </p:txBody>
        </p:sp>
        <p:sp>
          <p:nvSpPr>
            <p:cNvPr id="42" name="Rectangle 41"/>
            <p:cNvSpPr>
              <a:spLocks/>
            </p:cNvSpPr>
            <p:nvPr/>
          </p:nvSpPr>
          <p:spPr bwMode="auto">
            <a:xfrm>
              <a:off x="2066" y="615"/>
              <a:ext cx="389" cy="1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 anchor="ctr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kumimoji="0" lang="en-US" altLang="ja-JP" sz="1100" b="1" dirty="0">
                  <a:solidFill>
                    <a:srgbClr val="FFFFFF"/>
                  </a:solidFill>
                  <a:latin typeface="ＭＳ Ｐゴシック" pitchFamily="-112" charset="-128"/>
                </a:rPr>
                <a:t>CG108</a:t>
              </a:r>
            </a:p>
          </p:txBody>
        </p:sp>
        <p:sp>
          <p:nvSpPr>
            <p:cNvPr id="43" name="Rectangle 42"/>
            <p:cNvSpPr>
              <a:spLocks/>
            </p:cNvSpPr>
            <p:nvPr/>
          </p:nvSpPr>
          <p:spPr bwMode="auto">
            <a:xfrm>
              <a:off x="2727" y="1253"/>
              <a:ext cx="341" cy="178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 wrap="none" lIns="0" tIns="0" rIns="0" bIns="0" anchor="ctr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kumimoji="0" lang="en-US" altLang="ja-JP" sz="1100" b="1" dirty="0">
                  <a:solidFill>
                    <a:srgbClr val="FFFFFF"/>
                  </a:solidFill>
                  <a:latin typeface="ＭＳ Ｐゴシック" pitchFamily="-112" charset="-128"/>
                </a:rPr>
                <a:t>120 Å</a:t>
              </a:r>
            </a:p>
          </p:txBody>
        </p:sp>
        <p:sp>
          <p:nvSpPr>
            <p:cNvPr id="44" name="AutoShape 43"/>
            <p:cNvSpPr>
              <a:spLocks/>
            </p:cNvSpPr>
            <p:nvPr/>
          </p:nvSpPr>
          <p:spPr bwMode="auto">
            <a:xfrm>
              <a:off x="431" y="1203"/>
              <a:ext cx="160" cy="115"/>
            </a:xfrm>
            <a:prstGeom prst="rightArrow">
              <a:avLst>
                <a:gd name="adj1" fmla="val 45463"/>
                <a:gd name="adj2" fmla="val 62370"/>
              </a:avLst>
            </a:prstGeom>
            <a:solidFill>
              <a:srgbClr val="FFFFFF"/>
            </a:solidFill>
            <a:ln w="25400">
              <a:noFill/>
              <a:miter lim="800000"/>
              <a:headEnd/>
              <a:tailEnd/>
            </a:ln>
            <a:effectLst>
              <a:outerShdw blurRad="12700" dist="12700" dir="2700000" algn="ctr" rotWithShape="0">
                <a:schemeClr val="bg2">
                  <a:alpha val="74998"/>
                </a:scheme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45" name="Rectangle 44"/>
            <p:cNvSpPr>
              <a:spLocks/>
            </p:cNvSpPr>
            <p:nvPr/>
          </p:nvSpPr>
          <p:spPr bwMode="auto">
            <a:xfrm>
              <a:off x="1226" y="615"/>
              <a:ext cx="247" cy="1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 anchor="ctr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kumimoji="0" lang="en-US" altLang="ja-JP" sz="1100" b="1" dirty="0">
                  <a:solidFill>
                    <a:srgbClr val="FFFFFF"/>
                  </a:solidFill>
                  <a:latin typeface="ＭＳ Ｐゴシック" pitchFamily="-112" charset="-128"/>
                </a:rPr>
                <a:t>CG1</a:t>
              </a:r>
            </a:p>
          </p:txBody>
        </p:sp>
        <p:sp>
          <p:nvSpPr>
            <p:cNvPr id="46" name="Rectangle 45"/>
            <p:cNvSpPr>
              <a:spLocks/>
            </p:cNvSpPr>
            <p:nvPr/>
          </p:nvSpPr>
          <p:spPr bwMode="auto">
            <a:xfrm>
              <a:off x="808" y="977"/>
              <a:ext cx="247" cy="1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 anchor="ctr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kumimoji="0" lang="en-US" altLang="ja-JP" sz="1100" b="1" dirty="0">
                  <a:solidFill>
                    <a:srgbClr val="FFFFFF"/>
                  </a:solidFill>
                  <a:latin typeface="ＭＳ Ｐゴシック" pitchFamily="-112" charset="-128"/>
                </a:rPr>
                <a:t>CG1</a:t>
              </a:r>
            </a:p>
          </p:txBody>
        </p:sp>
        <p:sp>
          <p:nvSpPr>
            <p:cNvPr id="47" name="Rectangle 46"/>
            <p:cNvSpPr>
              <a:spLocks/>
            </p:cNvSpPr>
            <p:nvPr/>
          </p:nvSpPr>
          <p:spPr bwMode="auto">
            <a:xfrm>
              <a:off x="1175" y="1193"/>
              <a:ext cx="108" cy="154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 wrap="none" lIns="0" tIns="0" rIns="0" bIns="0" anchor="ctr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kumimoji="0" lang="en-US" altLang="ja-JP" sz="1600" b="1">
                  <a:solidFill>
                    <a:srgbClr val="D2061C"/>
                  </a:solidFill>
                  <a:latin typeface="ＭＳ Ｐゴシック" pitchFamily="-112" charset="-128"/>
                </a:rPr>
                <a:t>Al</a:t>
              </a:r>
            </a:p>
          </p:txBody>
        </p:sp>
      </p:grpSp>
      <p:sp>
        <p:nvSpPr>
          <p:cNvPr id="49" name="テキスト ボックス 48"/>
          <p:cNvSpPr txBox="1"/>
          <p:nvPr/>
        </p:nvSpPr>
        <p:spPr>
          <a:xfrm>
            <a:off x="480663" y="5694402"/>
            <a:ext cx="297013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500" dirty="0" smtClean="0">
                <a:latin typeface="+mj-ea"/>
                <a:ea typeface="+mj-ea"/>
              </a:rPr>
              <a:t>波動の</a:t>
            </a:r>
            <a:r>
              <a:rPr kumimoji="1" lang="ja-JP" altLang="en-US" sz="1500" dirty="0" smtClean="0">
                <a:solidFill>
                  <a:srgbClr val="FF0000"/>
                </a:solidFill>
                <a:latin typeface="+mj-ea"/>
                <a:ea typeface="+mj-ea"/>
              </a:rPr>
              <a:t>無反射境界条件</a:t>
            </a:r>
            <a:r>
              <a:rPr kumimoji="1" lang="ja-JP" altLang="en-US" sz="1500" dirty="0" smtClean="0">
                <a:latin typeface="+mj-ea"/>
                <a:ea typeface="+mj-ea"/>
              </a:rPr>
              <a:t>を設定し，</a:t>
            </a:r>
            <a:endParaRPr kumimoji="1" lang="en-US" altLang="ja-JP" sz="1500" dirty="0" smtClean="0">
              <a:latin typeface="+mj-ea"/>
              <a:ea typeface="+mj-ea"/>
            </a:endParaRPr>
          </a:p>
          <a:p>
            <a:r>
              <a:rPr lang="ja-JP" altLang="en-US" sz="1500" dirty="0" smtClean="0">
                <a:latin typeface="+mj-ea"/>
              </a:rPr>
              <a:t>不自然な波動伝播を少なくする</a:t>
            </a:r>
            <a:endParaRPr lang="ja-JP" altLang="en-US" sz="1500" dirty="0">
              <a:latin typeface="+mj-ea"/>
            </a:endParaRPr>
          </a:p>
        </p:txBody>
      </p:sp>
      <p:sp>
        <p:nvSpPr>
          <p:cNvPr id="50" name="Text Box 63"/>
          <p:cNvSpPr txBox="1">
            <a:spLocks noChangeArrowheads="1"/>
          </p:cNvSpPr>
          <p:nvPr/>
        </p:nvSpPr>
        <p:spPr bwMode="auto">
          <a:xfrm>
            <a:off x="81768" y="4812268"/>
            <a:ext cx="449023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altLang="ja-JP" sz="1800" b="1" i="1" u="sng" dirty="0" smtClean="0">
                <a:solidFill>
                  <a:srgbClr val="0000FF"/>
                </a:solidFill>
                <a:latin typeface="ＭＳ Ｐゴシック" pitchFamily="-112" charset="-128"/>
              </a:rPr>
              <a:t>RCGP</a:t>
            </a:r>
            <a:r>
              <a:rPr lang="ja-JP" altLang="en-US" sz="1800" b="1" i="1" u="sng" dirty="0" smtClean="0">
                <a:solidFill>
                  <a:srgbClr val="0000FF"/>
                </a:solidFill>
                <a:latin typeface="ＭＳ Ｐゴシック" pitchFamily="-112" charset="-128"/>
              </a:rPr>
              <a:t>法と</a:t>
            </a:r>
            <a:r>
              <a:rPr lang="en-US" altLang="ja-JP" sz="1800" b="1" i="1" u="sng" dirty="0" smtClean="0">
                <a:solidFill>
                  <a:srgbClr val="0000FF"/>
                </a:solidFill>
                <a:latin typeface="ＭＳ Ｐゴシック" pitchFamily="-112" charset="-128"/>
              </a:rPr>
              <a:t>MD</a:t>
            </a:r>
            <a:r>
              <a:rPr lang="ja-JP" altLang="en-US" sz="1800" b="1" i="1" u="sng" dirty="0" smtClean="0">
                <a:solidFill>
                  <a:srgbClr val="0000FF"/>
                </a:solidFill>
                <a:latin typeface="ＭＳ Ｐゴシック" pitchFamily="-112" charset="-128"/>
              </a:rPr>
              <a:t>法との同時並列ハイブリッド化</a:t>
            </a:r>
            <a:endParaRPr lang="ja-JP" altLang="en-US" sz="1800" b="1" i="1" u="sng" dirty="0">
              <a:solidFill>
                <a:srgbClr val="0000FF"/>
              </a:solidFill>
              <a:latin typeface="ＭＳ Ｐゴシック" pitchFamily="-112" charset="-128"/>
            </a:endParaRPr>
          </a:p>
        </p:txBody>
      </p:sp>
      <p:sp>
        <p:nvSpPr>
          <p:cNvPr id="51" name="正方形/長方形 50"/>
          <p:cNvSpPr/>
          <p:nvPr/>
        </p:nvSpPr>
        <p:spPr>
          <a:xfrm>
            <a:off x="6400800" y="1783572"/>
            <a:ext cx="33528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500" b="1" dirty="0" smtClean="0">
                <a:solidFill>
                  <a:schemeClr val="tx2"/>
                </a:solidFill>
                <a:latin typeface="ＭＳ Ｐゴシック" pitchFamily="-112" charset="-128"/>
              </a:rPr>
              <a:t>(</a:t>
            </a:r>
            <a:r>
              <a:rPr lang="ja-JP" altLang="en-US" sz="1500" b="1" dirty="0" smtClean="0">
                <a:solidFill>
                  <a:srgbClr val="FF0000"/>
                </a:solidFill>
                <a:latin typeface="ＭＳ Ｐゴシック" pitchFamily="-112" charset="-128"/>
              </a:rPr>
              <a:t>例</a:t>
            </a:r>
            <a:r>
              <a:rPr lang="en-US" altLang="ja-JP" sz="1500" b="1" dirty="0" smtClean="0">
                <a:solidFill>
                  <a:schemeClr val="tx2"/>
                </a:solidFill>
                <a:latin typeface="ＭＳ Ｐゴシック" pitchFamily="-112" charset="-128"/>
              </a:rPr>
              <a:t>) </a:t>
            </a:r>
            <a:r>
              <a:rPr lang="ja-JP" altLang="en-US" sz="1500" b="1" dirty="0" smtClean="0">
                <a:solidFill>
                  <a:schemeClr val="tx2"/>
                </a:solidFill>
                <a:latin typeface="ＭＳ Ｐゴシック" pitchFamily="-112" charset="-128"/>
              </a:rPr>
              <a:t>ナノ突起物</a:t>
            </a:r>
            <a:r>
              <a:rPr lang="en-US" altLang="ja-JP" sz="1500" b="1" dirty="0" smtClean="0">
                <a:solidFill>
                  <a:schemeClr val="tx2"/>
                </a:solidFill>
                <a:latin typeface="ＭＳ Ｐゴシック" pitchFamily="-112" charset="-128"/>
              </a:rPr>
              <a:t>(Al)</a:t>
            </a:r>
            <a:r>
              <a:rPr lang="ja-JP" altLang="en-US" sz="1500" b="1" dirty="0" smtClean="0">
                <a:solidFill>
                  <a:schemeClr val="tx2"/>
                </a:solidFill>
                <a:latin typeface="ＭＳ Ｐゴシック" pitchFamily="-112" charset="-128"/>
              </a:rPr>
              <a:t>の押込</a:t>
            </a:r>
            <a:r>
              <a:rPr lang="en-US" altLang="ja-JP" sz="1500" b="1" dirty="0" smtClean="0">
                <a:solidFill>
                  <a:schemeClr val="tx2"/>
                </a:solidFill>
                <a:latin typeface="ＭＳ Ｐゴシック" pitchFamily="-112" charset="-128"/>
              </a:rPr>
              <a:t> (</a:t>
            </a:r>
            <a:r>
              <a:rPr lang="en-US" altLang="ja-JP" sz="1500" b="1" dirty="0" err="1" smtClean="0">
                <a:solidFill>
                  <a:schemeClr val="tx2"/>
                </a:solidFill>
                <a:latin typeface="ＭＳ Ｐゴシック" pitchFamily="-112" charset="-128"/>
              </a:rPr>
              <a:t>v</a:t>
            </a:r>
            <a:r>
              <a:rPr lang="en-US" altLang="ja-JP" sz="1500" b="1" dirty="0" smtClean="0">
                <a:solidFill>
                  <a:schemeClr val="tx2"/>
                </a:solidFill>
                <a:latin typeface="ＭＳ Ｐゴシック" pitchFamily="-112" charset="-128"/>
              </a:rPr>
              <a:t>=20m/sec)</a:t>
            </a:r>
            <a:endParaRPr lang="ja-JP" altLang="en-US" sz="1500" b="1" dirty="0">
              <a:solidFill>
                <a:schemeClr val="tx2"/>
              </a:solidFill>
              <a:latin typeface="ＭＳ Ｐゴシック" pitchFamily="-112" charset="-128"/>
            </a:endParaRPr>
          </a:p>
        </p:txBody>
      </p:sp>
      <p:sp>
        <p:nvSpPr>
          <p:cNvPr id="53" name="Text Box 53"/>
          <p:cNvSpPr txBox="1">
            <a:spLocks noChangeArrowheads="1"/>
          </p:cNvSpPr>
          <p:nvPr/>
        </p:nvSpPr>
        <p:spPr bwMode="auto">
          <a:xfrm>
            <a:off x="6560313" y="2051008"/>
            <a:ext cx="3345687" cy="292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altLang="ja-JP" sz="1300" dirty="0">
                <a:solidFill>
                  <a:srgbClr val="0000FF"/>
                </a:solidFill>
                <a:latin typeface="ＭＳ Ｐゴシック" pitchFamily="-112" charset="-128"/>
              </a:rPr>
              <a:t>CG# = </a:t>
            </a:r>
            <a:r>
              <a:rPr lang="ja-JP" altLang="en-US" sz="1300" dirty="0">
                <a:solidFill>
                  <a:srgbClr val="0000FF"/>
                </a:solidFill>
                <a:latin typeface="ＭＳ Ｐゴシック" pitchFamily="-112" charset="-128"/>
              </a:rPr>
              <a:t>粗視化率</a:t>
            </a:r>
            <a:r>
              <a:rPr lang="en-US" altLang="ja-JP" sz="1300" dirty="0">
                <a:solidFill>
                  <a:srgbClr val="0000FF"/>
                </a:solidFill>
                <a:latin typeface="ＭＳ Ｐゴシック" pitchFamily="-112" charset="-128"/>
              </a:rPr>
              <a:t>#</a:t>
            </a:r>
            <a:r>
              <a:rPr lang="ja-JP" altLang="en-US" sz="1300" dirty="0" smtClean="0">
                <a:solidFill>
                  <a:srgbClr val="0000FF"/>
                </a:solidFill>
                <a:latin typeface="ＭＳ Ｐゴシック" pitchFamily="-112" charset="-128"/>
              </a:rPr>
              <a:t>の領域</a:t>
            </a:r>
            <a:r>
              <a:rPr lang="en-US" altLang="ja-JP" sz="1300" dirty="0" smtClean="0">
                <a:solidFill>
                  <a:srgbClr val="0000FF"/>
                </a:solidFill>
                <a:latin typeface="ＭＳ Ｐゴシック" pitchFamily="-112" charset="-128"/>
              </a:rPr>
              <a:t>; MD = </a:t>
            </a:r>
            <a:r>
              <a:rPr lang="ja-JP" altLang="en-US" sz="1300" dirty="0" smtClean="0">
                <a:solidFill>
                  <a:srgbClr val="0000FF"/>
                </a:solidFill>
                <a:latin typeface="ＭＳ Ｐゴシック" pitchFamily="-112" charset="-128"/>
              </a:rPr>
              <a:t>分子動力学</a:t>
            </a:r>
            <a:endParaRPr lang="en-US" altLang="ja-JP" sz="1300" dirty="0" smtClean="0">
              <a:solidFill>
                <a:srgbClr val="0000FF"/>
              </a:solidFill>
              <a:latin typeface="ＭＳ Ｐゴシック" pitchFamily="-112" charset="-128"/>
            </a:endParaRPr>
          </a:p>
        </p:txBody>
      </p:sp>
      <p:pic>
        <p:nvPicPr>
          <p:cNvPr id="54" name="図 5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0200" y="2895600"/>
            <a:ext cx="685800" cy="1219200"/>
          </a:xfrm>
          <a:prstGeom prst="rect">
            <a:avLst/>
          </a:prstGeom>
        </p:spPr>
      </p:pic>
      <p:pic>
        <p:nvPicPr>
          <p:cNvPr id="55" name="図 5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90800" y="2626360"/>
            <a:ext cx="2743200" cy="2098040"/>
          </a:xfrm>
          <a:prstGeom prst="rect">
            <a:avLst/>
          </a:prstGeom>
        </p:spPr>
      </p:pic>
      <p:pic>
        <p:nvPicPr>
          <p:cNvPr id="56" name="図 5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4625" y="3536172"/>
            <a:ext cx="2951479" cy="1210951"/>
          </a:xfrm>
          <a:prstGeom prst="rect">
            <a:avLst/>
          </a:prstGeom>
        </p:spPr>
      </p:pic>
      <p:sp>
        <p:nvSpPr>
          <p:cNvPr id="57" name="テキスト ボックス 56"/>
          <p:cNvSpPr txBox="1"/>
          <p:nvPr/>
        </p:nvSpPr>
        <p:spPr>
          <a:xfrm>
            <a:off x="242941" y="5181600"/>
            <a:ext cx="4024259" cy="5693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dirty="0" smtClean="0">
                <a:solidFill>
                  <a:srgbClr val="D2061C"/>
                </a:solidFill>
                <a:latin typeface="ＭＳ Ｐゴシック" pitchFamily="-112" charset="-128"/>
              </a:rPr>
              <a:t>◉</a:t>
            </a:r>
            <a:r>
              <a:rPr lang="en-US" altLang="ja-JP" sz="1600" dirty="0">
                <a:solidFill>
                  <a:srgbClr val="D2061C"/>
                </a:solidFill>
                <a:latin typeface="ＭＳ Ｐゴシック" pitchFamily="-112" charset="-128"/>
              </a:rPr>
              <a:t> </a:t>
            </a:r>
            <a:r>
              <a:rPr kumimoji="1" lang="ja-JP" altLang="en-US" sz="1500" dirty="0" smtClean="0">
                <a:latin typeface="+mj-ea"/>
                <a:ea typeface="+mj-ea"/>
              </a:rPr>
              <a:t>異なる粗視化</a:t>
            </a:r>
            <a:r>
              <a:rPr kumimoji="1" lang="en-US" altLang="ja-JP" sz="1500" dirty="0" smtClean="0">
                <a:latin typeface="+mj-ea"/>
                <a:ea typeface="+mj-ea"/>
              </a:rPr>
              <a:t>(CG)</a:t>
            </a:r>
            <a:r>
              <a:rPr kumimoji="1" lang="ja-JP" altLang="en-US" sz="1500" dirty="0" smtClean="0">
                <a:latin typeface="+mj-ea"/>
                <a:ea typeface="+mj-ea"/>
              </a:rPr>
              <a:t>率の領域同士の接続部分</a:t>
            </a:r>
          </a:p>
          <a:p>
            <a:r>
              <a:rPr kumimoji="1" lang="ja-JP" altLang="en-US" sz="1500" dirty="0" smtClean="0">
                <a:latin typeface="+mj-ea"/>
                <a:ea typeface="+mj-ea"/>
              </a:rPr>
              <a:t>　</a:t>
            </a:r>
            <a:r>
              <a:rPr kumimoji="1" lang="en-US" altLang="ja-JP" sz="1500" dirty="0" smtClean="0">
                <a:latin typeface="+mj-ea"/>
                <a:ea typeface="+mj-ea"/>
              </a:rPr>
              <a:t>  </a:t>
            </a:r>
            <a:r>
              <a:rPr kumimoji="1" lang="ja-JP" altLang="en-US" sz="1500" dirty="0" smtClean="0">
                <a:latin typeface="+mj-ea"/>
                <a:ea typeface="+mj-ea"/>
              </a:rPr>
              <a:t>においては，</a:t>
            </a:r>
          </a:p>
        </p:txBody>
      </p:sp>
      <p:pic>
        <p:nvPicPr>
          <p:cNvPr id="62" name="図 6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95800" y="4843880"/>
            <a:ext cx="5257800" cy="1937920"/>
          </a:xfrm>
          <a:prstGeom prst="rect">
            <a:avLst/>
          </a:prstGeom>
        </p:spPr>
      </p:pic>
      <p:sp>
        <p:nvSpPr>
          <p:cNvPr id="63" name="テキスト ボックス 62"/>
          <p:cNvSpPr txBox="1"/>
          <p:nvPr/>
        </p:nvSpPr>
        <p:spPr>
          <a:xfrm>
            <a:off x="7159332" y="4934635"/>
            <a:ext cx="114646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500" dirty="0" smtClean="0">
                <a:solidFill>
                  <a:srgbClr val="FF0000"/>
                </a:solidFill>
              </a:rPr>
              <a:t>時間経過後</a:t>
            </a:r>
            <a:endParaRPr kumimoji="1" lang="ja-JP" altLang="en-US" sz="1500" dirty="0">
              <a:solidFill>
                <a:srgbClr val="FF0000"/>
              </a:solidFill>
            </a:endParaRPr>
          </a:p>
        </p:txBody>
      </p:sp>
      <p:pic>
        <p:nvPicPr>
          <p:cNvPr id="64" name="Picture 3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304800" y="3048000"/>
            <a:ext cx="1152525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blinds dir="vert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90" name="タイトル 3"/>
          <p:cNvSpPr>
            <a:spLocks noGrp="1"/>
          </p:cNvSpPr>
          <p:nvPr>
            <p:ph type="title" idx="4294967295"/>
          </p:nvPr>
        </p:nvSpPr>
        <p:spPr>
          <a:xfrm>
            <a:off x="350838" y="115888"/>
            <a:ext cx="9178925" cy="417512"/>
          </a:xfrm>
        </p:spPr>
        <p:txBody>
          <a:bodyPr/>
          <a:lstStyle/>
          <a:p>
            <a:r>
              <a:rPr lang="ja-JP" altLang="en-US" sz="2400" b="1" dirty="0" smtClean="0">
                <a:latin typeface="ＭＳ Ｐゴシック" pitchFamily="-112" charset="-128"/>
              </a:rPr>
              <a:t>ハイブリッド固体</a:t>
            </a:r>
            <a:r>
              <a:rPr lang="en-US" altLang="ja-JP" sz="2400" b="1" dirty="0">
                <a:latin typeface="ＭＳ Ｐゴシック" pitchFamily="-112" charset="-128"/>
              </a:rPr>
              <a:t>-</a:t>
            </a:r>
            <a:r>
              <a:rPr lang="ja-JP" altLang="en-US" sz="2400" b="1" dirty="0" smtClean="0">
                <a:latin typeface="ＭＳ Ｐゴシック" pitchFamily="-112" charset="-128"/>
              </a:rPr>
              <a:t>流体シミュレーション</a:t>
            </a:r>
            <a:r>
              <a:rPr lang="en-US" altLang="ja-JP" sz="2400" b="1" dirty="0" smtClean="0">
                <a:latin typeface="ＭＳ Ｐゴシック" pitchFamily="-112" charset="-128"/>
              </a:rPr>
              <a:t> (1)</a:t>
            </a:r>
            <a:endParaRPr lang="ja-JP" altLang="en-US" sz="2800" dirty="0">
              <a:latin typeface="ＭＳ Ｐゴシック" pitchFamily="-112" charset="-128"/>
            </a:endParaRPr>
          </a:p>
        </p:txBody>
      </p:sp>
      <p:sp>
        <p:nvSpPr>
          <p:cNvPr id="191757" name="Rectangle 269"/>
          <p:cNvSpPr>
            <a:spLocks noChangeArrowheads="1"/>
          </p:cNvSpPr>
          <p:nvPr/>
        </p:nvSpPr>
        <p:spPr bwMode="auto">
          <a:xfrm>
            <a:off x="609600" y="1371600"/>
            <a:ext cx="3886200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kumimoji="0" lang="en-US" altLang="ja-JP" sz="1500" b="1" dirty="0" smtClean="0">
                <a:solidFill>
                  <a:srgbClr val="740208"/>
                </a:solidFill>
                <a:latin typeface="Lucida Grande" pitchFamily="-112" charset="0"/>
              </a:rPr>
              <a:t>◉</a:t>
            </a:r>
            <a:r>
              <a:rPr kumimoji="0" lang="en-US" altLang="ja-JP" sz="1500" b="1" dirty="0">
                <a:solidFill>
                  <a:srgbClr val="740208"/>
                </a:solidFill>
                <a:latin typeface="Lucida Grande" pitchFamily="-112" charset="0"/>
              </a:rPr>
              <a:t> </a:t>
            </a:r>
            <a:r>
              <a:rPr lang="en-US" altLang="ja-JP" sz="1500" b="1" dirty="0" smtClean="0">
                <a:solidFill>
                  <a:schemeClr val="tx2"/>
                </a:solidFill>
                <a:latin typeface="ＭＳ Ｐゴシック" pitchFamily="-112" charset="-128"/>
              </a:rPr>
              <a:t>MEMS</a:t>
            </a:r>
            <a:r>
              <a:rPr lang="ja-JP" altLang="en-US" sz="1500" b="1" dirty="0" smtClean="0">
                <a:solidFill>
                  <a:schemeClr val="tx2"/>
                </a:solidFill>
                <a:latin typeface="ＭＳ Ｐゴシック" pitchFamily="-112" charset="-128"/>
              </a:rPr>
              <a:t>，</a:t>
            </a:r>
            <a:r>
              <a:rPr lang="ja-JP" altLang="en-US" sz="1500" b="1" dirty="0">
                <a:solidFill>
                  <a:schemeClr val="tx2"/>
                </a:solidFill>
                <a:latin typeface="ＭＳ Ｐゴシック" pitchFamily="-112" charset="-128"/>
              </a:rPr>
              <a:t>微小物質の輸送</a:t>
            </a:r>
            <a:r>
              <a:rPr lang="ja-JP" altLang="en-US" sz="1500" b="1" dirty="0" smtClean="0">
                <a:solidFill>
                  <a:schemeClr val="tx2"/>
                </a:solidFill>
                <a:latin typeface="ＭＳ Ｐゴシック" pitchFamily="-112" charset="-128"/>
              </a:rPr>
              <a:t>，微小流量計，</a:t>
            </a:r>
          </a:p>
          <a:p>
            <a:r>
              <a:rPr lang="ja-JP" altLang="en-US" sz="1500" b="1" dirty="0" smtClean="0">
                <a:solidFill>
                  <a:schemeClr val="tx2"/>
                </a:solidFill>
                <a:latin typeface="ＭＳ Ｐゴシック" pitchFamily="-112" charset="-128"/>
              </a:rPr>
              <a:t>　　生体</a:t>
            </a:r>
            <a:r>
              <a:rPr lang="ja-JP" altLang="en-US" sz="1500" b="1" dirty="0">
                <a:solidFill>
                  <a:schemeClr val="tx2"/>
                </a:solidFill>
                <a:latin typeface="ＭＳ Ｐゴシック" pitchFamily="-112" charset="-128"/>
              </a:rPr>
              <a:t>（鞭毛・繊毛</a:t>
            </a:r>
            <a:r>
              <a:rPr lang="ja-JP" altLang="en-US" sz="1500" b="1" dirty="0" smtClean="0">
                <a:solidFill>
                  <a:schemeClr val="tx2"/>
                </a:solidFill>
                <a:latin typeface="ＭＳ Ｐゴシック" pitchFamily="-112" charset="-128"/>
              </a:rPr>
              <a:t>），腐食</a:t>
            </a:r>
            <a:r>
              <a:rPr lang="ja-JP" altLang="en-US" sz="1500" b="1" dirty="0">
                <a:solidFill>
                  <a:schemeClr val="tx2"/>
                </a:solidFill>
                <a:latin typeface="ＭＳ Ｐゴシック" pitchFamily="-112" charset="-128"/>
              </a:rPr>
              <a:t>，浸食</a:t>
            </a:r>
            <a:r>
              <a:rPr lang="en-US" altLang="ja-JP" sz="1500" b="1" dirty="0">
                <a:solidFill>
                  <a:schemeClr val="tx2"/>
                </a:solidFill>
                <a:latin typeface="ＭＳ Ｐゴシック" pitchFamily="-112" charset="-128"/>
              </a:rPr>
              <a:t>, etc.</a:t>
            </a:r>
          </a:p>
        </p:txBody>
      </p:sp>
      <p:grpSp>
        <p:nvGrpSpPr>
          <p:cNvPr id="49" name="Group 291"/>
          <p:cNvGrpSpPr>
            <a:grpSpLocks/>
          </p:cNvGrpSpPr>
          <p:nvPr/>
        </p:nvGrpSpPr>
        <p:grpSpPr bwMode="auto">
          <a:xfrm>
            <a:off x="0" y="533400"/>
            <a:ext cx="9910763" cy="82550"/>
            <a:chOff x="-2" y="408"/>
            <a:chExt cx="6243" cy="52"/>
          </a:xfrm>
        </p:grpSpPr>
        <p:sp>
          <p:nvSpPr>
            <p:cNvPr id="191780" name="Rectangle 292"/>
            <p:cNvSpPr>
              <a:spLocks noChangeArrowheads="1"/>
            </p:cNvSpPr>
            <p:nvPr/>
          </p:nvSpPr>
          <p:spPr bwMode="auto">
            <a:xfrm>
              <a:off x="-2" y="408"/>
              <a:ext cx="6232" cy="25"/>
            </a:xfrm>
            <a:prstGeom prst="rect">
              <a:avLst/>
            </a:prstGeom>
            <a:solidFill>
              <a:srgbClr val="FC0128"/>
            </a:solidFill>
            <a:ln w="12700">
              <a:solidFill>
                <a:srgbClr val="FC0128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91781" name="Rectangle 293"/>
            <p:cNvSpPr>
              <a:spLocks noChangeArrowheads="1"/>
            </p:cNvSpPr>
            <p:nvPr/>
          </p:nvSpPr>
          <p:spPr bwMode="auto">
            <a:xfrm flipV="1">
              <a:off x="0" y="433"/>
              <a:ext cx="6241" cy="27"/>
            </a:xfrm>
            <a:prstGeom prst="rect">
              <a:avLst/>
            </a:prstGeom>
            <a:solidFill>
              <a:srgbClr val="063DE8"/>
            </a:solidFill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</p:grpSp>
      <p:sp>
        <p:nvSpPr>
          <p:cNvPr id="191783" name="Rectangle 295"/>
          <p:cNvSpPr>
            <a:spLocks noChangeArrowheads="1"/>
          </p:cNvSpPr>
          <p:nvPr/>
        </p:nvSpPr>
        <p:spPr bwMode="auto">
          <a:xfrm>
            <a:off x="304800" y="762000"/>
            <a:ext cx="4373012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ja-JP" altLang="en-US" sz="1800" b="1" i="1" u="sng" dirty="0" smtClean="0">
                <a:solidFill>
                  <a:srgbClr val="0819C2"/>
                </a:solidFill>
                <a:latin typeface="ＭＳ Ｐゴシック" pitchFamily="-112" charset="-128"/>
              </a:rPr>
              <a:t>メゾスケール</a:t>
            </a:r>
            <a:r>
              <a:rPr lang="ja-JP" altLang="en-US" sz="1800" b="1" i="1" u="sng" dirty="0">
                <a:solidFill>
                  <a:srgbClr val="0819C2"/>
                </a:solidFill>
                <a:latin typeface="ＭＳ Ｐゴシック" pitchFamily="-112" charset="-128"/>
              </a:rPr>
              <a:t>構造体</a:t>
            </a:r>
            <a:r>
              <a:rPr lang="ja-JP" altLang="en-US" sz="1800" b="1" i="1" u="sng" dirty="0" smtClean="0">
                <a:solidFill>
                  <a:srgbClr val="0819C2"/>
                </a:solidFill>
                <a:latin typeface="ＭＳ Ｐゴシック" pitchFamily="-112" charset="-128"/>
              </a:rPr>
              <a:t>（</a:t>
            </a:r>
            <a:r>
              <a:rPr lang="en-US" altLang="ja-JP" sz="1800" b="1" i="1" u="sng" dirty="0">
                <a:solidFill>
                  <a:srgbClr val="0819C2"/>
                </a:solidFill>
                <a:latin typeface="ＭＳ Ｐゴシック" pitchFamily="-112" charset="-128"/>
              </a:rPr>
              <a:t>1</a:t>
            </a:r>
            <a:r>
              <a:rPr lang="ja-JP" altLang="en-US" sz="1800" b="1" i="1" u="sng" dirty="0" smtClean="0">
                <a:solidFill>
                  <a:srgbClr val="0819C2"/>
                </a:solidFill>
                <a:latin typeface="ＭＳ Ｐゴシック" pitchFamily="-112" charset="-128"/>
              </a:rPr>
              <a:t>～</a:t>
            </a:r>
            <a:r>
              <a:rPr lang="en-US" altLang="ja-JP" sz="1800" b="1" i="1" u="sng" dirty="0" smtClean="0">
                <a:solidFill>
                  <a:srgbClr val="0819C2"/>
                </a:solidFill>
                <a:latin typeface="ＭＳ Ｐゴシック" pitchFamily="-112" charset="-128"/>
              </a:rPr>
              <a:t>100μm</a:t>
            </a:r>
            <a:r>
              <a:rPr lang="ja-JP" altLang="en-US" sz="1800" b="1" i="1" u="sng" dirty="0" smtClean="0">
                <a:solidFill>
                  <a:srgbClr val="0819C2"/>
                </a:solidFill>
                <a:latin typeface="ＭＳ Ｐゴシック" pitchFamily="-112" charset="-128"/>
              </a:rPr>
              <a:t>）の振動と</a:t>
            </a:r>
          </a:p>
          <a:p>
            <a:r>
              <a:rPr lang="ja-JP" altLang="en-US" sz="1800" b="1" i="1" u="sng" dirty="0" smtClean="0">
                <a:solidFill>
                  <a:srgbClr val="0819C2"/>
                </a:solidFill>
                <a:latin typeface="ＭＳ Ｐゴシック" pitchFamily="-112" charset="-128"/>
              </a:rPr>
              <a:t>流体</a:t>
            </a:r>
            <a:r>
              <a:rPr lang="ja-JP" altLang="en-US" sz="1800" b="1" i="1" u="sng" dirty="0">
                <a:solidFill>
                  <a:srgbClr val="0819C2"/>
                </a:solidFill>
                <a:latin typeface="ＭＳ Ｐゴシック" pitchFamily="-112" charset="-128"/>
              </a:rPr>
              <a:t>（液体・気体）との相互</a:t>
            </a:r>
            <a:r>
              <a:rPr lang="ja-JP" altLang="en-US" sz="1800" b="1" i="1" u="sng" dirty="0" smtClean="0">
                <a:solidFill>
                  <a:srgbClr val="0819C2"/>
                </a:solidFill>
                <a:latin typeface="ＭＳ Ｐゴシック" pitchFamily="-112" charset="-128"/>
              </a:rPr>
              <a:t>作用</a:t>
            </a:r>
            <a:endParaRPr lang="ja-JP" altLang="en-US" sz="1800" b="1" i="1" u="sng" dirty="0">
              <a:solidFill>
                <a:srgbClr val="0819C2"/>
              </a:solidFill>
              <a:latin typeface="ＭＳ Ｐゴシック" pitchFamily="-112" charset="-128"/>
            </a:endParaRPr>
          </a:p>
        </p:txBody>
      </p:sp>
      <p:pic>
        <p:nvPicPr>
          <p:cNvPr id="299" name="Picture 1035"/>
          <p:cNvPicPr>
            <a:picLocks noChangeAspect="1" noChangeArrowheads="1"/>
          </p:cNvPicPr>
          <p:nvPr/>
        </p:nvPicPr>
        <mc:AlternateContent>
          <mc:Choice xmlns:ma="http://schemas.microsoft.com/office/mac/drawingml/2008/main" Requires="ma">
            <p:blipFill>
              <a:blip r:embed="rId3"/>
              <a:srcRect/>
              <a:stretch>
                <a:fillRect/>
              </a:stretch>
            </p:blipFill>
          </mc:Choice>
          <mc:Fallback>
            <p:blipFill>
              <a:blip r:embed="rId4"/>
              <a:srcRect/>
              <a:stretch>
                <a:fillRect/>
              </a:stretch>
            </p:blipFill>
          </mc:Fallback>
        </mc:AlternateContent>
        <p:spPr bwMode="auto">
          <a:xfrm>
            <a:off x="5638800" y="685801"/>
            <a:ext cx="4230479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02" name="正方形/長方形 301"/>
          <p:cNvSpPr/>
          <p:nvPr/>
        </p:nvSpPr>
        <p:spPr bwMode="auto">
          <a:xfrm>
            <a:off x="7848600" y="685800"/>
            <a:ext cx="2033210" cy="1219200"/>
          </a:xfrm>
          <a:prstGeom prst="rect">
            <a:avLst/>
          </a:prstGeom>
          <a:solidFill>
            <a:schemeClr val="bg1">
              <a:lumMod val="50000"/>
              <a:alpha val="85000"/>
            </a:schemeClr>
          </a:solidFill>
          <a:ln w="9525" cap="flat" cmpd="sng" algn="ctr">
            <a:solidFill>
              <a:schemeClr val="tx1">
                <a:alpha val="4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ja-JP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sp>
        <p:nvSpPr>
          <p:cNvPr id="285" name="正方形/長方形 284"/>
          <p:cNvSpPr/>
          <p:nvPr/>
        </p:nvSpPr>
        <p:spPr>
          <a:xfrm>
            <a:off x="685800" y="4724400"/>
            <a:ext cx="411480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0" lang="en-US" altLang="ja-JP" sz="1500" b="1" dirty="0" smtClean="0">
                <a:solidFill>
                  <a:srgbClr val="740208"/>
                </a:solidFill>
                <a:latin typeface="+mj-ea"/>
              </a:rPr>
              <a:t>◉ </a:t>
            </a:r>
            <a:r>
              <a:rPr lang="ja-JP" altLang="en-US" sz="1500" b="1" dirty="0" smtClean="0">
                <a:latin typeface="+mj-ea"/>
                <a:ea typeface="+mj-ea"/>
              </a:rPr>
              <a:t>ポズイユ流</a:t>
            </a:r>
            <a:r>
              <a:rPr lang="en-US" altLang="ja-JP" sz="1500" b="1" dirty="0" smtClean="0">
                <a:latin typeface="+mj-ea"/>
                <a:ea typeface="+mj-ea"/>
              </a:rPr>
              <a:t>(</a:t>
            </a:r>
            <a:r>
              <a:rPr lang="ja-JP" altLang="en-US" sz="1500" b="1" dirty="0" smtClean="0">
                <a:latin typeface="+mj-ea"/>
                <a:ea typeface="+mj-ea"/>
              </a:rPr>
              <a:t>右向</a:t>
            </a:r>
            <a:r>
              <a:rPr lang="en-US" altLang="ja-JP" sz="1500" b="1" dirty="0" smtClean="0">
                <a:latin typeface="+mj-ea"/>
                <a:ea typeface="+mj-ea"/>
              </a:rPr>
              <a:t>)</a:t>
            </a:r>
            <a:r>
              <a:rPr lang="ja-JP" altLang="en-US" sz="1500" b="1" dirty="0" smtClean="0">
                <a:latin typeface="+mj-ea"/>
                <a:ea typeface="+mj-ea"/>
              </a:rPr>
              <a:t>中においた弾性列柱の変形</a:t>
            </a:r>
            <a:r>
              <a:rPr lang="en-US" altLang="ja-JP" sz="1500" b="1" dirty="0" smtClean="0">
                <a:latin typeface="+mj-ea"/>
                <a:ea typeface="+mj-ea"/>
              </a:rPr>
              <a:t>: </a:t>
            </a:r>
          </a:p>
          <a:p>
            <a:r>
              <a:rPr lang="en-US" altLang="ja-JP" sz="1500" b="1" dirty="0" smtClean="0">
                <a:latin typeface="+mj-ea"/>
                <a:ea typeface="+mj-ea"/>
              </a:rPr>
              <a:t>   </a:t>
            </a:r>
            <a:r>
              <a:rPr lang="ja-JP" altLang="en-US" sz="1500" b="1" dirty="0" smtClean="0">
                <a:latin typeface="+mj-ea"/>
                <a:ea typeface="+mj-ea"/>
              </a:rPr>
              <a:t>応力分布と渦度場</a:t>
            </a:r>
            <a:r>
              <a:rPr lang="en-US" altLang="ja-JP" sz="1500" b="1" dirty="0" smtClean="0">
                <a:latin typeface="+mj-ea"/>
                <a:ea typeface="+mj-ea"/>
              </a:rPr>
              <a:t> (Re=18.7)</a:t>
            </a:r>
            <a:endParaRPr lang="ja-JP" altLang="en-US" sz="1500" b="1" dirty="0">
              <a:latin typeface="+mj-ea"/>
              <a:ea typeface="+mj-ea"/>
            </a:endParaRPr>
          </a:p>
        </p:txBody>
      </p:sp>
      <p:sp>
        <p:nvSpPr>
          <p:cNvPr id="286" name="正方形/長方形 285"/>
          <p:cNvSpPr/>
          <p:nvPr/>
        </p:nvSpPr>
        <p:spPr>
          <a:xfrm>
            <a:off x="6019800" y="5844570"/>
            <a:ext cx="3429000" cy="784830"/>
          </a:xfrm>
          <a:prstGeom prst="rect">
            <a:avLst/>
          </a:prstGeom>
          <a:ln w="285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ja-JP" altLang="en-US" sz="1500" dirty="0" smtClean="0">
                <a:latin typeface="+mj-ea"/>
                <a:ea typeface="+mj-ea"/>
              </a:rPr>
              <a:t>もし，列柱下面をレイリー振動させると，</a:t>
            </a:r>
          </a:p>
          <a:p>
            <a:r>
              <a:rPr lang="ja-JP" altLang="en-US" sz="1500" dirty="0" smtClean="0">
                <a:latin typeface="+mj-ea"/>
                <a:ea typeface="+mj-ea"/>
              </a:rPr>
              <a:t>レイリー波</a:t>
            </a:r>
            <a:r>
              <a:rPr lang="ja-JP" altLang="en-US" sz="1500" dirty="0">
                <a:latin typeface="+mj-ea"/>
                <a:ea typeface="+mj-ea"/>
              </a:rPr>
              <a:t>の進行方向とは</a:t>
            </a:r>
            <a:r>
              <a:rPr lang="ja-JP" altLang="en-US" sz="1500" dirty="0">
                <a:solidFill>
                  <a:srgbClr val="FF0000"/>
                </a:solidFill>
                <a:latin typeface="+mj-ea"/>
                <a:ea typeface="+mj-ea"/>
              </a:rPr>
              <a:t>逆向き</a:t>
            </a:r>
            <a:r>
              <a:rPr lang="ja-JP" altLang="en-US" sz="1500" dirty="0" smtClean="0">
                <a:solidFill>
                  <a:srgbClr val="FF0000"/>
                </a:solidFill>
                <a:latin typeface="+mj-ea"/>
                <a:ea typeface="+mj-ea"/>
              </a:rPr>
              <a:t>の</a:t>
            </a:r>
          </a:p>
          <a:p>
            <a:r>
              <a:rPr lang="ja-JP" altLang="en-US" sz="1500" dirty="0" smtClean="0">
                <a:latin typeface="+mj-ea"/>
                <a:ea typeface="+mj-ea"/>
              </a:rPr>
              <a:t>平均的</a:t>
            </a:r>
            <a:r>
              <a:rPr lang="ja-JP" altLang="en-US" sz="1500" dirty="0">
                <a:latin typeface="+mj-ea"/>
                <a:ea typeface="+mj-ea"/>
              </a:rPr>
              <a:t>な流れが</a:t>
            </a:r>
            <a:r>
              <a:rPr lang="ja-JP" altLang="en-US" sz="1500" dirty="0" smtClean="0">
                <a:latin typeface="+mj-ea"/>
                <a:ea typeface="+mj-ea"/>
              </a:rPr>
              <a:t>誘起されること</a:t>
            </a:r>
            <a:r>
              <a:rPr lang="ja-JP" altLang="en-US" sz="1500" dirty="0">
                <a:latin typeface="+mj-ea"/>
                <a:ea typeface="+mj-ea"/>
              </a:rPr>
              <a:t>を</a:t>
            </a:r>
            <a:r>
              <a:rPr lang="ja-JP" altLang="en-US" sz="1500" dirty="0" smtClean="0">
                <a:latin typeface="+mj-ea"/>
                <a:ea typeface="+mj-ea"/>
              </a:rPr>
              <a:t>発見</a:t>
            </a:r>
            <a:r>
              <a:rPr lang="ja-JP" sz="1500" dirty="0" smtClean="0">
                <a:latin typeface="+mj-ea"/>
                <a:ea typeface="+mj-ea"/>
              </a:rPr>
              <a:t> </a:t>
            </a:r>
            <a:endParaRPr lang="ja-JP" altLang="en-US" sz="1500" dirty="0">
              <a:latin typeface="+mj-ea"/>
              <a:ea typeface="+mj-ea"/>
            </a:endParaRPr>
          </a:p>
        </p:txBody>
      </p:sp>
      <p:sp>
        <p:nvSpPr>
          <p:cNvPr id="288" name="Text Box 7"/>
          <p:cNvSpPr txBox="1">
            <a:spLocks noChangeArrowheads="1"/>
          </p:cNvSpPr>
          <p:nvPr/>
        </p:nvSpPr>
        <p:spPr bwMode="auto">
          <a:xfrm>
            <a:off x="990600" y="3505200"/>
            <a:ext cx="5257800" cy="784830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buFont typeface="Garamond" pitchFamily="-112" charset="0"/>
              <a:buNone/>
            </a:pPr>
            <a:r>
              <a:rPr lang="ja-JP" altLang="en-US" sz="1500" b="1" dirty="0" smtClean="0">
                <a:solidFill>
                  <a:srgbClr val="C209B3"/>
                </a:solidFill>
              </a:rPr>
              <a:t>現実</a:t>
            </a:r>
            <a:r>
              <a:rPr lang="ja-JP" altLang="en-US" sz="1500" b="1" dirty="0">
                <a:solidFill>
                  <a:srgbClr val="C209B3"/>
                </a:solidFill>
              </a:rPr>
              <a:t>の物理パラメターに合わせる為</a:t>
            </a:r>
            <a:r>
              <a:rPr lang="ja-JP" altLang="en-US" sz="1500" b="1" dirty="0" smtClean="0">
                <a:solidFill>
                  <a:srgbClr val="C209B3"/>
                </a:solidFill>
              </a:rPr>
              <a:t>に，</a:t>
            </a:r>
            <a:endParaRPr lang="en-US" altLang="ja-JP" sz="1500" b="1" dirty="0" smtClean="0">
              <a:solidFill>
                <a:srgbClr val="C209B3"/>
              </a:solidFill>
            </a:endParaRPr>
          </a:p>
          <a:p>
            <a:pPr>
              <a:buFont typeface="Garamond" pitchFamily="-112" charset="0"/>
              <a:buNone/>
            </a:pPr>
            <a:r>
              <a:rPr lang="ja-JP" altLang="en-US" sz="1500" b="1" dirty="0" smtClean="0">
                <a:solidFill>
                  <a:srgbClr val="C209B3"/>
                </a:solidFill>
              </a:rPr>
              <a:t>格子ボルツマン法（流体部分）の分布関数を求め，</a:t>
            </a:r>
          </a:p>
          <a:p>
            <a:pPr>
              <a:buFont typeface="Garamond" pitchFamily="-112" charset="0"/>
              <a:buNone/>
            </a:pPr>
            <a:r>
              <a:rPr lang="ja-JP" altLang="en-US" sz="1500" b="1" dirty="0" smtClean="0">
                <a:solidFill>
                  <a:srgbClr val="C209B3"/>
                </a:solidFill>
              </a:rPr>
              <a:t>流体運動の時間スケールにわたり時間平均する新手法を開発</a:t>
            </a:r>
            <a:endParaRPr lang="en-US" altLang="ja-JP" sz="1600" b="1" dirty="0">
              <a:solidFill>
                <a:srgbClr val="C209B3"/>
              </a:solidFill>
            </a:endParaRPr>
          </a:p>
        </p:txBody>
      </p:sp>
      <p:sp>
        <p:nvSpPr>
          <p:cNvPr id="289" name="Rectangle 294"/>
          <p:cNvSpPr>
            <a:spLocks noChangeArrowheads="1"/>
          </p:cNvSpPr>
          <p:nvPr/>
        </p:nvSpPr>
        <p:spPr bwMode="auto">
          <a:xfrm>
            <a:off x="304800" y="2057400"/>
            <a:ext cx="197361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ja-JP" altLang="en-US" sz="1800" b="1" i="1" u="sng" dirty="0" smtClean="0">
                <a:solidFill>
                  <a:srgbClr val="0819C2"/>
                </a:solidFill>
                <a:latin typeface="+mj-ea"/>
                <a:ea typeface="+mj-ea"/>
              </a:rPr>
              <a:t>流体</a:t>
            </a:r>
            <a:r>
              <a:rPr lang="en-US" altLang="ja-JP" sz="1800" b="1" i="1" u="sng" dirty="0" smtClean="0">
                <a:solidFill>
                  <a:srgbClr val="0819C2"/>
                </a:solidFill>
                <a:latin typeface="+mj-ea"/>
                <a:ea typeface="+mj-ea"/>
              </a:rPr>
              <a:t>-</a:t>
            </a:r>
            <a:r>
              <a:rPr lang="ja-JP" altLang="en-US" sz="1800" b="1" i="1" u="sng" dirty="0" smtClean="0">
                <a:solidFill>
                  <a:srgbClr val="0819C2"/>
                </a:solidFill>
                <a:latin typeface="+mj-ea"/>
                <a:ea typeface="+mj-ea"/>
              </a:rPr>
              <a:t>固体接続法</a:t>
            </a:r>
            <a:endParaRPr lang="ja-JP" altLang="en-US" sz="1800" b="1" i="1" u="sng" dirty="0">
              <a:solidFill>
                <a:srgbClr val="0819C2"/>
              </a:solidFill>
              <a:latin typeface="+mj-ea"/>
              <a:ea typeface="+mj-ea"/>
            </a:endParaRPr>
          </a:p>
        </p:txBody>
      </p:sp>
      <p:pic>
        <p:nvPicPr>
          <p:cNvPr id="290" name="Picture 13" descr="IBCGLB_grids[1]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629400" y="2205763"/>
            <a:ext cx="2590800" cy="26365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1" name="正方形/長方形 290"/>
          <p:cNvSpPr/>
          <p:nvPr/>
        </p:nvSpPr>
        <p:spPr>
          <a:xfrm>
            <a:off x="609600" y="2819400"/>
            <a:ext cx="54102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Garamond" pitchFamily="-112" charset="0"/>
              <a:buNone/>
            </a:pPr>
            <a:r>
              <a:rPr kumimoji="0" lang="en-US" altLang="ja-JP" sz="1500" b="1" dirty="0" smtClean="0">
                <a:solidFill>
                  <a:srgbClr val="740208"/>
                </a:solidFill>
                <a:latin typeface="+mj-ea"/>
                <a:ea typeface="+mj-ea"/>
              </a:rPr>
              <a:t>◉ </a:t>
            </a:r>
            <a:r>
              <a:rPr lang="ja-JP" altLang="en-US" sz="1500" b="1" dirty="0" smtClean="0">
                <a:latin typeface="+mj-ea"/>
                <a:ea typeface="+mj-ea"/>
              </a:rPr>
              <a:t>空間接続</a:t>
            </a:r>
            <a:r>
              <a:rPr lang="en-US" altLang="ja-JP" sz="1500" b="1" dirty="0">
                <a:latin typeface="+mj-ea"/>
                <a:ea typeface="+mj-ea"/>
              </a:rPr>
              <a:t>:</a:t>
            </a:r>
            <a:r>
              <a:rPr lang="ja-JP" altLang="en-US" sz="1500" b="1" dirty="0" smtClean="0">
                <a:latin typeface="+mj-ea"/>
                <a:ea typeface="+mj-ea"/>
              </a:rPr>
              <a:t>　埋込境界法</a:t>
            </a:r>
            <a:r>
              <a:rPr lang="en-US" altLang="ja-JP" sz="1500" b="1" dirty="0" smtClean="0">
                <a:latin typeface="+mj-ea"/>
                <a:ea typeface="+mj-ea"/>
              </a:rPr>
              <a:t> (</a:t>
            </a:r>
            <a:r>
              <a:rPr lang="ja-JP" altLang="en-US" sz="1500" b="1" dirty="0" smtClean="0">
                <a:latin typeface="+mj-ea"/>
                <a:ea typeface="+mj-ea"/>
              </a:rPr>
              <a:t>内挿により境界値</a:t>
            </a:r>
            <a:r>
              <a:rPr lang="en-US" altLang="ja-JP" sz="1500" b="1" dirty="0" smtClean="0">
                <a:latin typeface="+mj-ea"/>
                <a:ea typeface="+mj-ea"/>
              </a:rPr>
              <a:t>)</a:t>
            </a:r>
          </a:p>
        </p:txBody>
      </p:sp>
      <p:sp>
        <p:nvSpPr>
          <p:cNvPr id="292" name="正方形/長方形 291"/>
          <p:cNvSpPr/>
          <p:nvPr/>
        </p:nvSpPr>
        <p:spPr>
          <a:xfrm>
            <a:off x="609600" y="3200400"/>
            <a:ext cx="3185487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Garamond" pitchFamily="-112" charset="0"/>
              <a:buNone/>
            </a:pPr>
            <a:r>
              <a:rPr kumimoji="0" lang="en-US" altLang="ja-JP" sz="1500" b="1" dirty="0" smtClean="0">
                <a:solidFill>
                  <a:srgbClr val="740208"/>
                </a:solidFill>
                <a:latin typeface="+mj-ea"/>
                <a:ea typeface="+mj-ea"/>
              </a:rPr>
              <a:t>◉ </a:t>
            </a:r>
            <a:r>
              <a:rPr lang="ja-JP" altLang="en-US" sz="1500" b="1" dirty="0" smtClean="0">
                <a:solidFill>
                  <a:srgbClr val="000000"/>
                </a:solidFill>
                <a:latin typeface="+mj-ea"/>
                <a:ea typeface="+mj-ea"/>
              </a:rPr>
              <a:t>時間接続</a:t>
            </a:r>
            <a:r>
              <a:rPr lang="en-US" altLang="ja-JP" sz="1500" b="1" dirty="0" smtClean="0">
                <a:solidFill>
                  <a:srgbClr val="000000"/>
                </a:solidFill>
                <a:latin typeface="+mj-ea"/>
                <a:ea typeface="+mj-ea"/>
              </a:rPr>
              <a:t>:</a:t>
            </a:r>
            <a:r>
              <a:rPr lang="ja-JP" altLang="en-US" sz="1500" b="1" dirty="0" smtClean="0">
                <a:solidFill>
                  <a:srgbClr val="8064A2"/>
                </a:solidFill>
                <a:latin typeface="+mj-ea"/>
                <a:ea typeface="+mj-ea"/>
              </a:rPr>
              <a:t>　</a:t>
            </a:r>
            <a:r>
              <a:rPr lang="ja-JP" altLang="en-US" sz="1500" b="1" dirty="0" smtClean="0">
                <a:latin typeface="+mj-ea"/>
                <a:ea typeface="+mj-ea"/>
              </a:rPr>
              <a:t>１</a:t>
            </a:r>
            <a:r>
              <a:rPr lang="en-US" altLang="ja-JP" sz="1500" b="1" dirty="0" smtClean="0">
                <a:latin typeface="+mj-ea"/>
                <a:ea typeface="+mj-ea"/>
              </a:rPr>
              <a:t>0</a:t>
            </a:r>
            <a:r>
              <a:rPr lang="en-US" altLang="ja-JP" sz="1500" b="1" baseline="30000" dirty="0" smtClean="0">
                <a:latin typeface="+mj-ea"/>
                <a:ea typeface="+mj-ea"/>
              </a:rPr>
              <a:t>2</a:t>
            </a:r>
            <a:r>
              <a:rPr lang="en-US" altLang="ja-JP" sz="1500" b="1" dirty="0" smtClean="0">
                <a:latin typeface="+mj-ea"/>
                <a:ea typeface="+mj-ea"/>
              </a:rPr>
              <a:t>dt (CG) = 1dt (LBM) </a:t>
            </a:r>
          </a:p>
        </p:txBody>
      </p:sp>
      <p:sp>
        <p:nvSpPr>
          <p:cNvPr id="293" name="正方形/長方形 292"/>
          <p:cNvSpPr/>
          <p:nvPr/>
        </p:nvSpPr>
        <p:spPr>
          <a:xfrm>
            <a:off x="609600" y="2438400"/>
            <a:ext cx="3801041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Garamond" pitchFamily="-112" charset="0"/>
              <a:buNone/>
            </a:pPr>
            <a:r>
              <a:rPr kumimoji="0" lang="en-US" altLang="ja-JP" sz="1500" b="1" dirty="0" smtClean="0">
                <a:solidFill>
                  <a:srgbClr val="740208"/>
                </a:solidFill>
                <a:latin typeface="Lucida Grande" pitchFamily="-112" charset="0"/>
              </a:rPr>
              <a:t>◉ </a:t>
            </a:r>
            <a:r>
              <a:rPr lang="ja-JP" altLang="en-US" sz="1500" b="1" dirty="0" smtClean="0">
                <a:solidFill>
                  <a:schemeClr val="tx2"/>
                </a:solidFill>
              </a:rPr>
              <a:t>流体</a:t>
            </a:r>
            <a:r>
              <a:rPr lang="en-US" altLang="ja-JP" sz="1500" b="1" dirty="0" smtClean="0">
                <a:solidFill>
                  <a:schemeClr val="tx2"/>
                </a:solidFill>
              </a:rPr>
              <a:t>: </a:t>
            </a:r>
            <a:r>
              <a:rPr lang="ja-JP" altLang="en-US" sz="1500" b="1" dirty="0" smtClean="0">
                <a:solidFill>
                  <a:schemeClr val="tx2"/>
                </a:solidFill>
              </a:rPr>
              <a:t>格子ボルツマン法，</a:t>
            </a:r>
            <a:r>
              <a:rPr lang="en-US" altLang="ja-JP" sz="1500" b="1" dirty="0" smtClean="0">
                <a:solidFill>
                  <a:schemeClr val="tx2"/>
                </a:solidFill>
              </a:rPr>
              <a:t> </a:t>
            </a:r>
            <a:r>
              <a:rPr lang="ja-JP" altLang="en-US" sz="1500" b="1" dirty="0" smtClean="0">
                <a:solidFill>
                  <a:schemeClr val="tx2"/>
                </a:solidFill>
              </a:rPr>
              <a:t>固体</a:t>
            </a:r>
            <a:r>
              <a:rPr lang="en-US" altLang="ja-JP" sz="1500" b="1" dirty="0" smtClean="0">
                <a:solidFill>
                  <a:schemeClr val="tx2"/>
                </a:solidFill>
              </a:rPr>
              <a:t>: RCGP</a:t>
            </a:r>
            <a:r>
              <a:rPr lang="ja-JP" altLang="en-US" sz="1500" b="1" dirty="0" smtClean="0">
                <a:solidFill>
                  <a:schemeClr val="tx2"/>
                </a:solidFill>
              </a:rPr>
              <a:t>法</a:t>
            </a:r>
            <a:endParaRPr lang="en-US" altLang="ja-JP" sz="1500" b="1" dirty="0" smtClean="0">
              <a:solidFill>
                <a:schemeClr val="tx2"/>
              </a:solidFill>
              <a:latin typeface="ＭＳ Ｐゴシック" pitchFamily="-112" charset="-128"/>
            </a:endParaRPr>
          </a:p>
        </p:txBody>
      </p:sp>
      <p:sp>
        <p:nvSpPr>
          <p:cNvPr id="294" name="Rectangle 294"/>
          <p:cNvSpPr>
            <a:spLocks noChangeArrowheads="1"/>
          </p:cNvSpPr>
          <p:nvPr/>
        </p:nvSpPr>
        <p:spPr bwMode="auto">
          <a:xfrm>
            <a:off x="381000" y="4355068"/>
            <a:ext cx="32621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altLang="ja-JP" sz="1800" b="1" i="1" u="sng" dirty="0" smtClean="0">
                <a:solidFill>
                  <a:srgbClr val="0819C2"/>
                </a:solidFill>
                <a:latin typeface="+mj-ea"/>
                <a:ea typeface="+mj-ea"/>
              </a:rPr>
              <a:t>2</a:t>
            </a:r>
            <a:r>
              <a:rPr lang="ja-JP" altLang="en-US" sz="1800" b="1" i="1" u="sng" dirty="0" smtClean="0">
                <a:solidFill>
                  <a:srgbClr val="0819C2"/>
                </a:solidFill>
                <a:latin typeface="+mj-ea"/>
                <a:ea typeface="+mj-ea"/>
              </a:rPr>
              <a:t>次元系の応用シミュレーション</a:t>
            </a:r>
            <a:endParaRPr lang="ja-JP" altLang="en-US" sz="1800" b="1" i="1" u="sng" dirty="0">
              <a:solidFill>
                <a:srgbClr val="0819C2"/>
              </a:solidFill>
              <a:latin typeface="+mj-ea"/>
              <a:ea typeface="+mj-ea"/>
            </a:endParaRPr>
          </a:p>
        </p:txBody>
      </p:sp>
      <p:sp>
        <p:nvSpPr>
          <p:cNvPr id="295" name="正方形/長方形 294"/>
          <p:cNvSpPr/>
          <p:nvPr/>
        </p:nvSpPr>
        <p:spPr>
          <a:xfrm>
            <a:off x="5994161" y="5029200"/>
            <a:ext cx="3159839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400" dirty="0" smtClean="0">
                <a:latin typeface="+mj-ea"/>
                <a:ea typeface="+mj-ea"/>
              </a:rPr>
              <a:t>・流体格子数</a:t>
            </a:r>
            <a:r>
              <a:rPr lang="en-US" altLang="ja-JP" sz="1400" dirty="0" smtClean="0">
                <a:latin typeface="+mj-ea"/>
                <a:ea typeface="+mj-ea"/>
              </a:rPr>
              <a:t>: 600</a:t>
            </a:r>
            <a:r>
              <a:rPr lang="ja-JP" altLang="en-US" sz="1400" dirty="0" smtClean="0">
                <a:latin typeface="+mj-ea"/>
                <a:ea typeface="+mj-ea"/>
              </a:rPr>
              <a:t>*</a:t>
            </a:r>
            <a:r>
              <a:rPr lang="en-US" altLang="ja-JP" sz="1400" dirty="0" smtClean="0">
                <a:latin typeface="+mj-ea"/>
                <a:ea typeface="+mj-ea"/>
              </a:rPr>
              <a:t>200</a:t>
            </a:r>
          </a:p>
          <a:p>
            <a:r>
              <a:rPr lang="ja-JP" altLang="en-US" sz="1400" dirty="0" smtClean="0">
                <a:latin typeface="+mj-ea"/>
                <a:ea typeface="+mj-ea"/>
              </a:rPr>
              <a:t>・棒の</a:t>
            </a:r>
            <a:r>
              <a:rPr lang="en-US" altLang="ja-JP" sz="1400" dirty="0" smtClean="0">
                <a:latin typeface="+mj-ea"/>
                <a:ea typeface="+mj-ea"/>
              </a:rPr>
              <a:t>CG</a:t>
            </a:r>
            <a:r>
              <a:rPr lang="ja-JP" altLang="en-US" sz="1400" dirty="0" smtClean="0">
                <a:latin typeface="+mj-ea"/>
                <a:ea typeface="+mj-ea"/>
              </a:rPr>
              <a:t>粒子数</a:t>
            </a:r>
            <a:r>
              <a:rPr lang="en-US" altLang="ja-JP" sz="1400" dirty="0" smtClean="0">
                <a:latin typeface="+mj-ea"/>
                <a:ea typeface="+mj-ea"/>
              </a:rPr>
              <a:t>: 10*200 (</a:t>
            </a:r>
            <a:r>
              <a:rPr lang="ja-JP" altLang="en-US" sz="1400" dirty="0" smtClean="0">
                <a:latin typeface="+mj-ea"/>
                <a:ea typeface="+mj-ea"/>
              </a:rPr>
              <a:t>粗視化度</a:t>
            </a:r>
            <a:r>
              <a:rPr lang="en-US" altLang="ja-JP" sz="1400" dirty="0" smtClean="0">
                <a:latin typeface="+mj-ea"/>
                <a:ea typeface="+mj-ea"/>
              </a:rPr>
              <a:t>10</a:t>
            </a:r>
            <a:r>
              <a:rPr lang="en-US" altLang="ja-JP" sz="1400" baseline="30000" dirty="0" smtClean="0">
                <a:latin typeface="+mj-ea"/>
                <a:ea typeface="+mj-ea"/>
              </a:rPr>
              <a:t>6</a:t>
            </a:r>
            <a:r>
              <a:rPr lang="en-US" altLang="ja-JP" sz="1400" dirty="0" smtClean="0">
                <a:latin typeface="+mj-ea"/>
                <a:ea typeface="+mj-ea"/>
              </a:rPr>
              <a:t>) </a:t>
            </a:r>
            <a:endParaRPr lang="ja-JP" altLang="en-US" sz="1400" dirty="0" smtClean="0">
              <a:latin typeface="+mj-ea"/>
              <a:ea typeface="+mj-ea"/>
            </a:endParaRPr>
          </a:p>
          <a:p>
            <a:r>
              <a:rPr lang="ja-JP" altLang="en-US" sz="1400" dirty="0" smtClean="0">
                <a:latin typeface="+mj-ea"/>
                <a:ea typeface="+mj-ea"/>
              </a:rPr>
              <a:t>　　　軟材料</a:t>
            </a:r>
            <a:r>
              <a:rPr lang="en-US" altLang="ja-JP" sz="1400" dirty="0" smtClean="0">
                <a:latin typeface="+mj-ea"/>
                <a:ea typeface="+mj-ea"/>
              </a:rPr>
              <a:t>(</a:t>
            </a:r>
            <a:r>
              <a:rPr lang="en-US" altLang="ja-JP" sz="1400" dirty="0" err="1" smtClean="0">
                <a:latin typeface="+mj-ea"/>
                <a:ea typeface="+mj-ea"/>
              </a:rPr>
              <a:t>Ar</a:t>
            </a:r>
            <a:r>
              <a:rPr lang="en-US" altLang="ja-JP" sz="1400" dirty="0">
                <a:latin typeface="+mj-ea"/>
                <a:ea typeface="+mj-ea"/>
              </a:rPr>
              <a:t>)</a:t>
            </a:r>
            <a:endParaRPr lang="ja-JP" altLang="en-US" sz="1400" dirty="0">
              <a:latin typeface="+mj-ea"/>
              <a:ea typeface="+mj-ea"/>
            </a:endParaRPr>
          </a:p>
        </p:txBody>
      </p:sp>
      <p:sp>
        <p:nvSpPr>
          <p:cNvPr id="296" name="大かっこ 295"/>
          <p:cNvSpPr/>
          <p:nvPr/>
        </p:nvSpPr>
        <p:spPr bwMode="auto">
          <a:xfrm>
            <a:off x="5947917" y="5049520"/>
            <a:ext cx="3322320" cy="685800"/>
          </a:xfrm>
          <a:prstGeom prst="bracketPair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ja-JP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pic>
        <p:nvPicPr>
          <p:cNvPr id="22" name="図 21" descr="a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200" y="5334000"/>
            <a:ext cx="4762136" cy="1295400"/>
          </a:xfrm>
          <a:prstGeom prst="rect">
            <a:avLst/>
          </a:prstGeom>
        </p:spPr>
      </p:pic>
    </p:spTree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45" name="Rectangle 9"/>
          <p:cNvSpPr>
            <a:spLocks noGrp="1" noChangeArrowheads="1"/>
          </p:cNvSpPr>
          <p:nvPr>
            <p:ph type="title" idx="4294967295"/>
          </p:nvPr>
        </p:nvSpPr>
        <p:spPr>
          <a:xfrm>
            <a:off x="742950" y="76200"/>
            <a:ext cx="8420100" cy="457200"/>
          </a:xfrm>
        </p:spPr>
        <p:txBody>
          <a:bodyPr/>
          <a:lstStyle/>
          <a:p>
            <a:r>
              <a:rPr lang="ja-JP" altLang="en-US" sz="2400" b="1" dirty="0">
                <a:latin typeface="ＭＳ Ｐゴシック" pitchFamily="-112" charset="-128"/>
              </a:rPr>
              <a:t>ハイブリッド流体</a:t>
            </a:r>
            <a:r>
              <a:rPr lang="en-US" altLang="ja-JP" sz="2400" b="1" dirty="0">
                <a:latin typeface="ＭＳ Ｐゴシック" pitchFamily="-112" charset="-128"/>
              </a:rPr>
              <a:t>-</a:t>
            </a:r>
            <a:r>
              <a:rPr lang="ja-JP" altLang="en-US" sz="2400" b="1" dirty="0">
                <a:latin typeface="ＭＳ Ｐゴシック" pitchFamily="-112" charset="-128"/>
              </a:rPr>
              <a:t>固体</a:t>
            </a:r>
            <a:r>
              <a:rPr lang="ja-JP" altLang="en-US" sz="2400" b="1" dirty="0" smtClean="0">
                <a:latin typeface="ＭＳ Ｐゴシック" pitchFamily="-112" charset="-128"/>
              </a:rPr>
              <a:t>シミュレーション</a:t>
            </a:r>
            <a:r>
              <a:rPr lang="en-US" altLang="ja-JP" sz="2400" b="1" dirty="0" smtClean="0">
                <a:latin typeface="ＭＳ Ｐゴシック" pitchFamily="-112" charset="-128"/>
              </a:rPr>
              <a:t> (2)</a:t>
            </a:r>
            <a:endParaRPr lang="ja-JP" altLang="en-US" b="1" dirty="0"/>
          </a:p>
        </p:txBody>
      </p:sp>
      <p:grpSp>
        <p:nvGrpSpPr>
          <p:cNvPr id="2" name="Group 10"/>
          <p:cNvGrpSpPr>
            <a:grpSpLocks/>
          </p:cNvGrpSpPr>
          <p:nvPr/>
        </p:nvGrpSpPr>
        <p:grpSpPr bwMode="auto">
          <a:xfrm>
            <a:off x="0" y="562568"/>
            <a:ext cx="9910763" cy="82550"/>
            <a:chOff x="-2" y="408"/>
            <a:chExt cx="6243" cy="52"/>
          </a:xfrm>
        </p:grpSpPr>
        <p:sp>
          <p:nvSpPr>
            <p:cNvPr id="193547" name="Rectangle 11"/>
            <p:cNvSpPr>
              <a:spLocks noChangeArrowheads="1"/>
            </p:cNvSpPr>
            <p:nvPr/>
          </p:nvSpPr>
          <p:spPr bwMode="auto">
            <a:xfrm>
              <a:off x="-2" y="408"/>
              <a:ext cx="6232" cy="25"/>
            </a:xfrm>
            <a:prstGeom prst="rect">
              <a:avLst/>
            </a:prstGeom>
            <a:solidFill>
              <a:srgbClr val="FC0128"/>
            </a:solidFill>
            <a:ln w="12700">
              <a:solidFill>
                <a:srgbClr val="FC0128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93548" name="Rectangle 12"/>
            <p:cNvSpPr>
              <a:spLocks noChangeArrowheads="1"/>
            </p:cNvSpPr>
            <p:nvPr/>
          </p:nvSpPr>
          <p:spPr bwMode="auto">
            <a:xfrm flipV="1">
              <a:off x="0" y="433"/>
              <a:ext cx="6241" cy="27"/>
            </a:xfrm>
            <a:prstGeom prst="rect">
              <a:avLst/>
            </a:prstGeom>
            <a:solidFill>
              <a:srgbClr val="063DE8"/>
            </a:solidFill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</p:grpSp>
      <p:pic>
        <p:nvPicPr>
          <p:cNvPr id="15" name="Picture 1035"/>
          <p:cNvPicPr>
            <a:picLocks noChangeAspect="1" noChangeArrowheads="1"/>
          </p:cNvPicPr>
          <p:nvPr/>
        </p:nvPicPr>
        <mc:AlternateContent>
          <mc:Choice xmlns:ma="http://schemas.microsoft.com/office/mac/drawingml/2008/main" Requires="ma">
            <p:blipFill>
              <a:blip r:embed="rId3"/>
              <a:srcRect/>
              <a:stretch>
                <a:fillRect/>
              </a:stretch>
            </p:blipFill>
          </mc:Choice>
          <mc:Fallback>
            <p:blipFill>
              <a:blip r:embed="rId4"/>
              <a:srcRect/>
              <a:stretch>
                <a:fillRect/>
              </a:stretch>
            </p:blipFill>
          </mc:Fallback>
        </mc:AlternateContent>
        <p:spPr bwMode="auto">
          <a:xfrm>
            <a:off x="5638800" y="685801"/>
            <a:ext cx="4230479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7" name="正方形/長方形 16"/>
          <p:cNvSpPr/>
          <p:nvPr/>
        </p:nvSpPr>
        <p:spPr bwMode="auto">
          <a:xfrm>
            <a:off x="7848600" y="685800"/>
            <a:ext cx="2033210" cy="1219200"/>
          </a:xfrm>
          <a:prstGeom prst="rect">
            <a:avLst/>
          </a:prstGeom>
          <a:solidFill>
            <a:schemeClr val="bg1">
              <a:lumMod val="50000"/>
              <a:alpha val="85000"/>
            </a:schemeClr>
          </a:solidFill>
          <a:ln w="9525" cap="flat" cmpd="sng" algn="ctr">
            <a:solidFill>
              <a:schemeClr val="tx1">
                <a:alpha val="4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ja-JP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pic>
        <p:nvPicPr>
          <p:cNvPr id="18" name="図 17" descr="snap01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38800" y="2133600"/>
            <a:ext cx="4191000" cy="2838329"/>
          </a:xfrm>
          <a:prstGeom prst="rect">
            <a:avLst/>
          </a:prstGeom>
        </p:spPr>
      </p:pic>
      <p:sp>
        <p:nvSpPr>
          <p:cNvPr id="22" name="テキスト ボックス 21"/>
          <p:cNvSpPr txBox="1"/>
          <p:nvPr/>
        </p:nvSpPr>
        <p:spPr>
          <a:xfrm>
            <a:off x="609600" y="1656080"/>
            <a:ext cx="4800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600" dirty="0" smtClean="0">
                <a:solidFill>
                  <a:schemeClr val="tx2"/>
                </a:solidFill>
                <a:latin typeface="+mj-ea"/>
                <a:ea typeface="+mj-ea"/>
              </a:rPr>
              <a:t>・</a:t>
            </a:r>
            <a:r>
              <a:rPr lang="ja-JP" altLang="en-US" sz="1600" dirty="0">
                <a:solidFill>
                  <a:schemeClr val="tx2"/>
                </a:solidFill>
                <a:latin typeface="+mj-ea"/>
                <a:ea typeface="+mj-ea"/>
              </a:rPr>
              <a:t>流れに</a:t>
            </a:r>
            <a:r>
              <a:rPr lang="ja-JP" altLang="en-US" sz="1600" dirty="0" smtClean="0">
                <a:solidFill>
                  <a:schemeClr val="tx2"/>
                </a:solidFill>
                <a:latin typeface="+mj-ea"/>
                <a:ea typeface="+mj-ea"/>
              </a:rPr>
              <a:t>応じた，</a:t>
            </a:r>
            <a:r>
              <a:rPr kumimoji="1" lang="en-US" altLang="ja-JP" sz="1600" dirty="0" smtClean="0">
                <a:solidFill>
                  <a:schemeClr val="tx2"/>
                </a:solidFill>
                <a:latin typeface="+mj-ea"/>
                <a:ea typeface="+mj-ea"/>
              </a:rPr>
              <a:t>CNT</a:t>
            </a:r>
            <a:r>
              <a:rPr lang="ja-JP" altLang="en-US" sz="1600" dirty="0" smtClean="0">
                <a:solidFill>
                  <a:schemeClr val="tx2"/>
                </a:solidFill>
                <a:latin typeface="+mj-ea"/>
                <a:ea typeface="+mj-ea"/>
              </a:rPr>
              <a:t>基</a:t>
            </a:r>
            <a:r>
              <a:rPr kumimoji="1" lang="ja-JP" altLang="en-US" sz="1600" dirty="0" smtClean="0">
                <a:solidFill>
                  <a:schemeClr val="tx2"/>
                </a:solidFill>
                <a:latin typeface="+mj-ea"/>
                <a:ea typeface="+mj-ea"/>
              </a:rPr>
              <a:t>部の</a:t>
            </a:r>
            <a:r>
              <a:rPr kumimoji="1" lang="ja-JP" altLang="en-US" sz="1600" dirty="0" smtClean="0">
                <a:solidFill>
                  <a:srgbClr val="FF0000"/>
                </a:solidFill>
                <a:latin typeface="+mj-ea"/>
                <a:ea typeface="+mj-ea"/>
              </a:rPr>
              <a:t>変形</a:t>
            </a:r>
            <a:r>
              <a:rPr kumimoji="1" lang="ja-JP" altLang="en-US" sz="1600" dirty="0" smtClean="0">
                <a:solidFill>
                  <a:schemeClr val="tx2"/>
                </a:solidFill>
                <a:latin typeface="+mj-ea"/>
                <a:ea typeface="+mj-ea"/>
              </a:rPr>
              <a:t>を利用し流量測定</a:t>
            </a:r>
          </a:p>
        </p:txBody>
      </p:sp>
      <p:sp>
        <p:nvSpPr>
          <p:cNvPr id="23" name="テキスト ボックス 22"/>
          <p:cNvSpPr txBox="1"/>
          <p:nvPr/>
        </p:nvSpPr>
        <p:spPr>
          <a:xfrm>
            <a:off x="645160" y="5857240"/>
            <a:ext cx="4648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600" dirty="0" smtClean="0">
                <a:solidFill>
                  <a:schemeClr val="tx2"/>
                </a:solidFill>
                <a:latin typeface="+mj-ea"/>
                <a:ea typeface="+mj-ea"/>
              </a:rPr>
              <a:t>・流体格子のマルチグリッド化</a:t>
            </a:r>
            <a:r>
              <a:rPr lang="en-US" altLang="ja-JP" sz="1600" dirty="0" smtClean="0">
                <a:solidFill>
                  <a:schemeClr val="tx2"/>
                </a:solidFill>
                <a:latin typeface="+mj-ea"/>
                <a:ea typeface="+mj-ea"/>
              </a:rPr>
              <a:t>(</a:t>
            </a:r>
            <a:r>
              <a:rPr lang="ja-JP" altLang="en-US" sz="1600" dirty="0" smtClean="0">
                <a:solidFill>
                  <a:schemeClr val="tx2"/>
                </a:solidFill>
                <a:latin typeface="+mj-ea"/>
                <a:ea typeface="+mj-ea"/>
              </a:rPr>
              <a:t>固体近傍では細密に</a:t>
            </a:r>
            <a:r>
              <a:rPr lang="en-US" altLang="ja-JP" sz="1600" dirty="0" smtClean="0">
                <a:solidFill>
                  <a:schemeClr val="tx2"/>
                </a:solidFill>
                <a:latin typeface="+mj-ea"/>
                <a:ea typeface="+mj-ea"/>
              </a:rPr>
              <a:t>)</a:t>
            </a:r>
            <a:endParaRPr kumimoji="1" lang="ja-JP" altLang="en-US" sz="1600" dirty="0">
              <a:solidFill>
                <a:schemeClr val="tx2"/>
              </a:solidFill>
              <a:latin typeface="+mj-ea"/>
              <a:ea typeface="+mj-ea"/>
            </a:endParaRPr>
          </a:p>
        </p:txBody>
      </p:sp>
      <p:sp>
        <p:nvSpPr>
          <p:cNvPr id="25" name="Rectangle 294"/>
          <p:cNvSpPr>
            <a:spLocks noChangeArrowheads="1"/>
          </p:cNvSpPr>
          <p:nvPr/>
        </p:nvSpPr>
        <p:spPr bwMode="auto">
          <a:xfrm>
            <a:off x="152400" y="697468"/>
            <a:ext cx="409529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altLang="ja-JP" sz="1800" b="1" i="1" u="sng" dirty="0" smtClean="0">
                <a:solidFill>
                  <a:srgbClr val="0819C2"/>
                </a:solidFill>
                <a:latin typeface="+mj-ea"/>
                <a:ea typeface="+mj-ea"/>
              </a:rPr>
              <a:t>3</a:t>
            </a:r>
            <a:r>
              <a:rPr lang="ja-JP" altLang="en-US" sz="1800" b="1" i="1" u="sng" dirty="0" smtClean="0">
                <a:solidFill>
                  <a:srgbClr val="0819C2"/>
                </a:solidFill>
                <a:latin typeface="+mj-ea"/>
                <a:ea typeface="+mj-ea"/>
              </a:rPr>
              <a:t>次元系の応用シミュレーション</a:t>
            </a:r>
            <a:r>
              <a:rPr lang="en-US" altLang="ja-JP" sz="1800" b="1" i="1" u="sng" dirty="0" smtClean="0">
                <a:solidFill>
                  <a:srgbClr val="0819C2"/>
                </a:solidFill>
                <a:latin typeface="+mj-ea"/>
                <a:ea typeface="+mj-ea"/>
              </a:rPr>
              <a:t>(</a:t>
            </a:r>
            <a:r>
              <a:rPr lang="ja-JP" altLang="en-US" sz="1800" b="1" i="1" u="sng" dirty="0" smtClean="0">
                <a:solidFill>
                  <a:srgbClr val="0819C2"/>
                </a:solidFill>
                <a:latin typeface="+mj-ea"/>
                <a:ea typeface="+mj-ea"/>
              </a:rPr>
              <a:t>進行中</a:t>
            </a:r>
            <a:r>
              <a:rPr lang="en-US" altLang="ja-JP" sz="1800" b="1" i="1" u="sng" dirty="0" smtClean="0">
                <a:solidFill>
                  <a:srgbClr val="0819C2"/>
                </a:solidFill>
                <a:latin typeface="+mj-ea"/>
                <a:ea typeface="+mj-ea"/>
              </a:rPr>
              <a:t>)</a:t>
            </a:r>
            <a:endParaRPr lang="ja-JP" altLang="en-US" sz="1800" b="1" i="1" u="sng" dirty="0">
              <a:solidFill>
                <a:srgbClr val="0819C2"/>
              </a:solidFill>
              <a:latin typeface="+mj-ea"/>
              <a:ea typeface="+mj-ea"/>
            </a:endParaRPr>
          </a:p>
        </p:txBody>
      </p:sp>
      <p:sp>
        <p:nvSpPr>
          <p:cNvPr id="26" name="正方形/長方形 25"/>
          <p:cNvSpPr/>
          <p:nvPr/>
        </p:nvSpPr>
        <p:spPr>
          <a:xfrm>
            <a:off x="644034" y="5410200"/>
            <a:ext cx="268134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600" dirty="0" smtClean="0">
                <a:solidFill>
                  <a:schemeClr val="tx2"/>
                </a:solidFill>
                <a:latin typeface="+mj-ea"/>
                <a:ea typeface="+mj-ea"/>
              </a:rPr>
              <a:t>・空間</a:t>
            </a:r>
            <a:r>
              <a:rPr lang="ja-JP" altLang="en-US" sz="1600" dirty="0">
                <a:solidFill>
                  <a:schemeClr val="tx2"/>
                </a:solidFill>
                <a:latin typeface="+mj-ea"/>
                <a:ea typeface="+mj-ea"/>
              </a:rPr>
              <a:t>分割による並列</a:t>
            </a:r>
            <a:r>
              <a:rPr lang="ja-JP" altLang="en-US" sz="1600" dirty="0" smtClean="0">
                <a:solidFill>
                  <a:schemeClr val="tx2"/>
                </a:solidFill>
                <a:latin typeface="+mj-ea"/>
                <a:ea typeface="+mj-ea"/>
              </a:rPr>
              <a:t>計算化</a:t>
            </a:r>
            <a:endParaRPr lang="ja-JP" altLang="en-US" sz="1600" dirty="0">
              <a:solidFill>
                <a:schemeClr val="tx2"/>
              </a:solidFill>
              <a:latin typeface="+mj-ea"/>
              <a:ea typeface="+mj-ea"/>
            </a:endParaRPr>
          </a:p>
        </p:txBody>
      </p:sp>
      <p:sp>
        <p:nvSpPr>
          <p:cNvPr id="27" name="テキスト ボックス 26"/>
          <p:cNvSpPr txBox="1"/>
          <p:nvPr/>
        </p:nvSpPr>
        <p:spPr>
          <a:xfrm>
            <a:off x="633045" y="3408680"/>
            <a:ext cx="49295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600" dirty="0" smtClean="0">
                <a:latin typeface="+mj-ea"/>
                <a:ea typeface="+mj-ea"/>
              </a:rPr>
              <a:t>・</a:t>
            </a:r>
            <a:r>
              <a:rPr lang="en-US" altLang="ja-JP" sz="1600" dirty="0" smtClean="0">
                <a:latin typeface="+mj-ea"/>
                <a:ea typeface="+mj-ea"/>
              </a:rPr>
              <a:t>CG</a:t>
            </a:r>
            <a:r>
              <a:rPr lang="ja-JP" altLang="en-US" sz="1600" dirty="0" smtClean="0">
                <a:latin typeface="+mj-ea"/>
                <a:ea typeface="+mj-ea"/>
              </a:rPr>
              <a:t>粒子の平均間隔</a:t>
            </a:r>
            <a:r>
              <a:rPr lang="en-US" altLang="ja-JP" sz="1600" dirty="0" smtClean="0">
                <a:latin typeface="+mj-ea"/>
                <a:ea typeface="+mj-ea"/>
              </a:rPr>
              <a:t>=40Å (</a:t>
            </a:r>
            <a:r>
              <a:rPr lang="ja-JP" altLang="en-US" sz="1600" dirty="0" smtClean="0">
                <a:latin typeface="+mj-ea"/>
                <a:ea typeface="+mj-ea"/>
              </a:rPr>
              <a:t>円周方向</a:t>
            </a:r>
            <a:r>
              <a:rPr lang="en-US" altLang="ja-JP" sz="1600" dirty="0" smtClean="0">
                <a:latin typeface="+mj-ea"/>
                <a:ea typeface="+mj-ea"/>
              </a:rPr>
              <a:t>)</a:t>
            </a:r>
            <a:r>
              <a:rPr lang="ja-JP" altLang="en-US" sz="1600" dirty="0" smtClean="0">
                <a:latin typeface="+mj-ea"/>
                <a:ea typeface="+mj-ea"/>
              </a:rPr>
              <a:t>，</a:t>
            </a:r>
            <a:r>
              <a:rPr lang="en-US" altLang="ja-JP" sz="1600" dirty="0">
                <a:latin typeface="+mj-ea"/>
                <a:ea typeface="+mj-ea"/>
              </a:rPr>
              <a:t>78Å (</a:t>
            </a:r>
            <a:r>
              <a:rPr lang="ja-JP" altLang="en-US" sz="1600" dirty="0">
                <a:latin typeface="+mj-ea"/>
                <a:ea typeface="+mj-ea"/>
              </a:rPr>
              <a:t>長軸方向</a:t>
            </a:r>
            <a:r>
              <a:rPr lang="en-US" altLang="ja-JP" sz="1600" dirty="0">
                <a:latin typeface="+mj-ea"/>
                <a:ea typeface="+mj-ea"/>
              </a:rPr>
              <a:t>)</a:t>
            </a:r>
            <a:r>
              <a:rPr lang="en-US" altLang="ja-JP" sz="1600" dirty="0" smtClean="0">
                <a:latin typeface="+mj-ea"/>
                <a:ea typeface="+mj-ea"/>
              </a:rPr>
              <a:t> </a:t>
            </a:r>
            <a:endParaRPr kumimoji="1" lang="ja-JP" altLang="en-US" sz="1600" dirty="0">
              <a:latin typeface="+mj-ea"/>
              <a:ea typeface="+mj-ea"/>
            </a:endParaRPr>
          </a:p>
        </p:txBody>
      </p:sp>
      <p:pic>
        <p:nvPicPr>
          <p:cNvPr id="28" name="図 2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34200" y="5105400"/>
            <a:ext cx="1422400" cy="1498600"/>
          </a:xfrm>
          <a:prstGeom prst="rect">
            <a:avLst/>
          </a:prstGeom>
        </p:spPr>
      </p:pic>
      <p:sp>
        <p:nvSpPr>
          <p:cNvPr id="31" name="テキスト ボックス 30"/>
          <p:cNvSpPr txBox="1"/>
          <p:nvPr/>
        </p:nvSpPr>
        <p:spPr>
          <a:xfrm>
            <a:off x="314960" y="2743200"/>
            <a:ext cx="526858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dirty="0" smtClean="0">
                <a:solidFill>
                  <a:srgbClr val="D2061C"/>
                </a:solidFill>
                <a:latin typeface="ＭＳ Ｐゴシック" pitchFamily="-112" charset="-128"/>
              </a:rPr>
              <a:t>◉ </a:t>
            </a:r>
            <a:r>
              <a:rPr lang="en-US" altLang="ja-JP" sz="1600" b="1" dirty="0" smtClean="0">
                <a:latin typeface="+mj-ea"/>
                <a:ea typeface="+mj-ea"/>
              </a:rPr>
              <a:t>CNT(</a:t>
            </a:r>
            <a:r>
              <a:rPr lang="ja-JP" altLang="en-US" sz="1600" b="1" dirty="0" smtClean="0">
                <a:latin typeface="+mj-ea"/>
                <a:ea typeface="+mj-ea"/>
              </a:rPr>
              <a:t>直径</a:t>
            </a:r>
            <a:r>
              <a:rPr lang="ja-JP" altLang="en-US" sz="1600" b="1" dirty="0">
                <a:latin typeface="+mj-ea"/>
                <a:ea typeface="+mj-ea"/>
              </a:rPr>
              <a:t>約</a:t>
            </a:r>
            <a:r>
              <a:rPr lang="en-US" altLang="ja-JP" sz="1600" b="1" dirty="0">
                <a:latin typeface="+mj-ea"/>
                <a:ea typeface="+mj-ea"/>
              </a:rPr>
              <a:t>300Å</a:t>
            </a:r>
            <a:r>
              <a:rPr lang="en-US" altLang="ja-JP" sz="1600" b="1" dirty="0" smtClean="0">
                <a:latin typeface="+mj-ea"/>
                <a:ea typeface="+mj-ea"/>
              </a:rPr>
              <a:t>)</a:t>
            </a:r>
            <a:r>
              <a:rPr lang="ja-JP" altLang="en-US" sz="1600" b="1" dirty="0" smtClean="0">
                <a:latin typeface="+mj-ea"/>
                <a:ea typeface="+mj-ea"/>
              </a:rPr>
              <a:t>を，</a:t>
            </a:r>
            <a:r>
              <a:rPr lang="en-US" altLang="ja-JP" sz="1600" b="1" dirty="0" smtClean="0">
                <a:latin typeface="+mj-ea"/>
                <a:ea typeface="+mj-ea"/>
              </a:rPr>
              <a:t>Brenner</a:t>
            </a:r>
            <a:r>
              <a:rPr lang="ja-JP" altLang="en-US" sz="1600" b="1" dirty="0" smtClean="0">
                <a:latin typeface="+mj-ea"/>
                <a:ea typeface="+mj-ea"/>
              </a:rPr>
              <a:t>による</a:t>
            </a:r>
            <a:r>
              <a:rPr lang="en-US" altLang="ja-JP" sz="1600" b="1" dirty="0" smtClean="0">
                <a:solidFill>
                  <a:srgbClr val="FF0000"/>
                </a:solidFill>
                <a:latin typeface="+mj-ea"/>
                <a:ea typeface="+mj-ea"/>
              </a:rPr>
              <a:t>C-MD</a:t>
            </a:r>
            <a:r>
              <a:rPr lang="ja-JP" altLang="en-US" sz="1600" b="1" dirty="0" smtClean="0">
                <a:solidFill>
                  <a:srgbClr val="FF0000"/>
                </a:solidFill>
                <a:latin typeface="+mj-ea"/>
                <a:ea typeface="+mj-ea"/>
              </a:rPr>
              <a:t>ポテンシャル</a:t>
            </a:r>
            <a:r>
              <a:rPr lang="ja-JP" altLang="en-US" sz="1600" b="1" dirty="0" smtClean="0">
                <a:latin typeface="+mj-ea"/>
                <a:ea typeface="+mj-ea"/>
              </a:rPr>
              <a:t>を</a:t>
            </a:r>
            <a:endParaRPr lang="en-US" altLang="ja-JP" sz="1600" b="1" dirty="0" smtClean="0">
              <a:latin typeface="+mj-ea"/>
              <a:ea typeface="+mj-ea"/>
            </a:endParaRPr>
          </a:p>
          <a:p>
            <a:r>
              <a:rPr lang="en-US" altLang="ja-JP" sz="1600" b="1" dirty="0" smtClean="0">
                <a:latin typeface="+mj-ea"/>
                <a:ea typeface="+mj-ea"/>
              </a:rPr>
              <a:t>  </a:t>
            </a:r>
            <a:r>
              <a:rPr lang="ja-JP" altLang="en-US" sz="1600" b="1" dirty="0" smtClean="0">
                <a:latin typeface="+mj-ea"/>
                <a:ea typeface="+mj-ea"/>
              </a:rPr>
              <a:t>粗視化して表現</a:t>
            </a:r>
            <a:r>
              <a:rPr lang="en-US" altLang="ja-JP" sz="1600" b="1" dirty="0" smtClean="0">
                <a:latin typeface="+mj-ea"/>
                <a:ea typeface="+mj-ea"/>
              </a:rPr>
              <a:t> (</a:t>
            </a:r>
            <a:r>
              <a:rPr lang="ja-JP" altLang="en-US" sz="1600" b="1" dirty="0">
                <a:latin typeface="+mj-ea"/>
                <a:ea typeface="+mj-ea"/>
              </a:rPr>
              <a:t>壁面は</a:t>
            </a:r>
            <a:r>
              <a:rPr lang="ja-JP" altLang="en-US" sz="1600" b="1" dirty="0" smtClean="0">
                <a:latin typeface="+mj-ea"/>
                <a:ea typeface="+mj-ea"/>
              </a:rPr>
              <a:t>比較的に凹凸変形</a:t>
            </a:r>
            <a:r>
              <a:rPr lang="ja-JP" altLang="en-US" sz="1600" b="1" dirty="0">
                <a:latin typeface="+mj-ea"/>
                <a:ea typeface="+mj-ea"/>
              </a:rPr>
              <a:t>し</a:t>
            </a:r>
            <a:r>
              <a:rPr lang="ja-JP" altLang="en-US" sz="1600" b="1" dirty="0" smtClean="0">
                <a:latin typeface="+mj-ea"/>
                <a:ea typeface="+mj-ea"/>
              </a:rPr>
              <a:t>易い</a:t>
            </a:r>
            <a:r>
              <a:rPr lang="en-US" altLang="ja-JP" sz="1600" b="1" dirty="0" smtClean="0">
                <a:latin typeface="+mj-ea"/>
                <a:ea typeface="+mj-ea"/>
              </a:rPr>
              <a:t>)</a:t>
            </a:r>
            <a:endParaRPr lang="ja-JP" altLang="en-US" sz="1600" b="1" dirty="0" smtClean="0">
              <a:latin typeface="+mj-ea"/>
              <a:ea typeface="+mj-ea"/>
            </a:endParaRPr>
          </a:p>
        </p:txBody>
      </p:sp>
      <p:sp>
        <p:nvSpPr>
          <p:cNvPr id="35" name="正方形/長方形 34"/>
          <p:cNvSpPr/>
          <p:nvPr/>
        </p:nvSpPr>
        <p:spPr>
          <a:xfrm>
            <a:off x="304800" y="4038600"/>
            <a:ext cx="39805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>
                <a:solidFill>
                  <a:schemeClr val="tx2"/>
                </a:solidFill>
                <a:latin typeface="+mj-ea"/>
                <a:ea typeface="+mj-ea"/>
              </a:rPr>
              <a:t> </a:t>
            </a:r>
            <a:r>
              <a:rPr lang="en-US" altLang="ja-JP" sz="1600" dirty="0" smtClean="0">
                <a:solidFill>
                  <a:srgbClr val="D2061C"/>
                </a:solidFill>
                <a:latin typeface="ＭＳ Ｐゴシック" pitchFamily="-112" charset="-128"/>
              </a:rPr>
              <a:t>◉</a:t>
            </a:r>
            <a:r>
              <a:rPr lang="en-US" altLang="ja-JP" sz="1600" dirty="0">
                <a:solidFill>
                  <a:srgbClr val="D2061C"/>
                </a:solidFill>
                <a:latin typeface="ＭＳ Ｐゴシック" pitchFamily="-112" charset="-128"/>
              </a:rPr>
              <a:t> </a:t>
            </a:r>
            <a:r>
              <a:rPr lang="ja-JP" altLang="en-US" sz="1600" b="1" dirty="0" smtClean="0">
                <a:solidFill>
                  <a:schemeClr val="tx2"/>
                </a:solidFill>
                <a:latin typeface="+mj-ea"/>
                <a:ea typeface="+mj-ea"/>
              </a:rPr>
              <a:t>固体</a:t>
            </a:r>
            <a:r>
              <a:rPr lang="en-US" altLang="ja-JP" sz="1600" b="1" dirty="0" smtClean="0">
                <a:solidFill>
                  <a:schemeClr val="tx2"/>
                </a:solidFill>
                <a:latin typeface="+mj-ea"/>
                <a:ea typeface="+mj-ea"/>
              </a:rPr>
              <a:t>-</a:t>
            </a:r>
            <a:r>
              <a:rPr lang="ja-JP" altLang="en-US" sz="1600" b="1" dirty="0" smtClean="0">
                <a:solidFill>
                  <a:schemeClr val="tx2"/>
                </a:solidFill>
                <a:latin typeface="+mj-ea"/>
                <a:ea typeface="+mj-ea"/>
              </a:rPr>
              <a:t>流体</a:t>
            </a:r>
            <a:r>
              <a:rPr lang="en-US" altLang="ja-JP" sz="1600" b="1" dirty="0" smtClean="0">
                <a:solidFill>
                  <a:schemeClr val="tx2"/>
                </a:solidFill>
                <a:latin typeface="+mj-ea"/>
                <a:ea typeface="+mj-ea"/>
              </a:rPr>
              <a:t>(LBM)</a:t>
            </a:r>
            <a:r>
              <a:rPr lang="ja-JP" altLang="en-US" sz="1600" b="1" dirty="0" smtClean="0">
                <a:solidFill>
                  <a:schemeClr val="tx2"/>
                </a:solidFill>
                <a:latin typeface="+mj-ea"/>
                <a:ea typeface="+mj-ea"/>
              </a:rPr>
              <a:t>間は短距離反発力のみ</a:t>
            </a:r>
            <a:r>
              <a:rPr lang="en-US" altLang="ja-JP" sz="1600" b="1" dirty="0" smtClean="0">
                <a:solidFill>
                  <a:schemeClr val="tx2"/>
                </a:solidFill>
                <a:latin typeface="+mj-ea"/>
                <a:ea typeface="+mj-ea"/>
              </a:rPr>
              <a:t> </a:t>
            </a:r>
            <a:endParaRPr lang="ja-JP" altLang="en-US" sz="1600" b="1" dirty="0">
              <a:solidFill>
                <a:schemeClr val="tx2"/>
              </a:solidFill>
              <a:latin typeface="+mj-ea"/>
              <a:ea typeface="+mj-ea"/>
            </a:endParaRPr>
          </a:p>
        </p:txBody>
      </p:sp>
      <p:sp>
        <p:nvSpPr>
          <p:cNvPr id="36" name="正方形/長方形 35"/>
          <p:cNvSpPr/>
          <p:nvPr/>
        </p:nvSpPr>
        <p:spPr>
          <a:xfrm>
            <a:off x="304800" y="1219200"/>
            <a:ext cx="51054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600" dirty="0" smtClean="0">
                <a:solidFill>
                  <a:srgbClr val="D2061C"/>
                </a:solidFill>
                <a:latin typeface="ＭＳ Ｐゴシック" pitchFamily="-112" charset="-128"/>
              </a:rPr>
              <a:t>◉</a:t>
            </a:r>
            <a:r>
              <a:rPr lang="en-US" altLang="ja-JP" sz="1600" dirty="0">
                <a:solidFill>
                  <a:srgbClr val="D2061C"/>
                </a:solidFill>
                <a:latin typeface="ＭＳ Ｐゴシック" pitchFamily="-112" charset="-128"/>
              </a:rPr>
              <a:t> </a:t>
            </a:r>
            <a:r>
              <a:rPr lang="en-US" altLang="ja-JP" sz="1600" b="1" dirty="0" smtClean="0">
                <a:solidFill>
                  <a:schemeClr val="tx2"/>
                </a:solidFill>
                <a:latin typeface="+mj-ea"/>
                <a:ea typeface="+mj-ea"/>
              </a:rPr>
              <a:t>Carbon </a:t>
            </a:r>
            <a:r>
              <a:rPr lang="en-US" altLang="ja-JP" sz="1600" b="1" dirty="0" err="1">
                <a:solidFill>
                  <a:schemeClr val="tx2"/>
                </a:solidFill>
                <a:latin typeface="+mj-ea"/>
                <a:ea typeface="+mj-ea"/>
              </a:rPr>
              <a:t>Nano</a:t>
            </a:r>
            <a:r>
              <a:rPr lang="en-US" altLang="ja-JP" sz="1600" b="1" dirty="0">
                <a:solidFill>
                  <a:schemeClr val="tx2"/>
                </a:solidFill>
                <a:latin typeface="+mj-ea"/>
                <a:ea typeface="+mj-ea"/>
              </a:rPr>
              <a:t>-tube</a:t>
            </a:r>
            <a:r>
              <a:rPr lang="ja-JP" altLang="en-US" sz="1600" b="1" dirty="0">
                <a:solidFill>
                  <a:schemeClr val="tx2"/>
                </a:solidFill>
                <a:latin typeface="+mj-ea"/>
                <a:ea typeface="+mj-ea"/>
              </a:rPr>
              <a:t>を用いた</a:t>
            </a:r>
            <a:r>
              <a:rPr lang="ja-JP" altLang="en-US" sz="1600" b="1" dirty="0">
                <a:solidFill>
                  <a:srgbClr val="FF0000"/>
                </a:solidFill>
                <a:latin typeface="+mj-ea"/>
                <a:ea typeface="+mj-ea"/>
              </a:rPr>
              <a:t>マイクロ流量計</a:t>
            </a:r>
            <a:r>
              <a:rPr lang="ja-JP" altLang="en-US" sz="1600" b="1" dirty="0">
                <a:solidFill>
                  <a:schemeClr val="tx2"/>
                </a:solidFill>
                <a:latin typeface="+mj-ea"/>
                <a:ea typeface="+mj-ea"/>
              </a:rPr>
              <a:t>の</a:t>
            </a:r>
            <a:r>
              <a:rPr lang="ja-JP" altLang="en-US" sz="1600" b="1" dirty="0" smtClean="0">
                <a:solidFill>
                  <a:schemeClr val="tx2"/>
                </a:solidFill>
                <a:latin typeface="+mj-ea"/>
                <a:ea typeface="+mj-ea"/>
              </a:rPr>
              <a:t>可能性</a:t>
            </a:r>
            <a:endParaRPr lang="en-US" altLang="ja-JP" sz="1600" b="1" dirty="0">
              <a:solidFill>
                <a:schemeClr val="tx2"/>
              </a:solidFill>
              <a:latin typeface="+mj-ea"/>
              <a:ea typeface="+mj-ea"/>
            </a:endParaRPr>
          </a:p>
        </p:txBody>
      </p:sp>
      <p:sp>
        <p:nvSpPr>
          <p:cNvPr id="37" name="テキスト ボックス 36"/>
          <p:cNvSpPr txBox="1"/>
          <p:nvPr/>
        </p:nvSpPr>
        <p:spPr>
          <a:xfrm>
            <a:off x="609600" y="2037080"/>
            <a:ext cx="4038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600" dirty="0" smtClean="0">
                <a:solidFill>
                  <a:schemeClr val="tx2"/>
                </a:solidFill>
                <a:latin typeface="+mj-ea"/>
                <a:ea typeface="+mj-ea"/>
              </a:rPr>
              <a:t>・</a:t>
            </a:r>
            <a:r>
              <a:rPr lang="ja-JP" altLang="en-US" sz="1600" dirty="0" smtClean="0">
                <a:solidFill>
                  <a:srgbClr val="FF0000"/>
                </a:solidFill>
                <a:latin typeface="+mj-ea"/>
                <a:ea typeface="+mj-ea"/>
              </a:rPr>
              <a:t>振動緩和</a:t>
            </a:r>
            <a:r>
              <a:rPr lang="ja-JP" altLang="en-US" sz="1600" dirty="0" smtClean="0">
                <a:solidFill>
                  <a:schemeClr val="tx2"/>
                </a:solidFill>
                <a:latin typeface="+mj-ea"/>
                <a:ea typeface="+mj-ea"/>
              </a:rPr>
              <a:t>過程のメカニズムの理解が重要</a:t>
            </a:r>
            <a:endParaRPr lang="en-US" altLang="ja-JP" sz="1600" dirty="0" smtClean="0">
              <a:solidFill>
                <a:schemeClr val="tx2"/>
              </a:solidFill>
              <a:latin typeface="+mj-ea"/>
              <a:ea typeface="+mj-ea"/>
            </a:endParaRPr>
          </a:p>
        </p:txBody>
      </p:sp>
      <p:sp>
        <p:nvSpPr>
          <p:cNvPr id="38" name="テキスト ボックス 37"/>
          <p:cNvSpPr txBox="1"/>
          <p:nvPr/>
        </p:nvSpPr>
        <p:spPr>
          <a:xfrm>
            <a:off x="304800" y="5005606"/>
            <a:ext cx="19852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dirty="0">
                <a:solidFill>
                  <a:schemeClr val="tx2"/>
                </a:solidFill>
                <a:latin typeface="+mj-ea"/>
              </a:rPr>
              <a:t> </a:t>
            </a:r>
            <a:r>
              <a:rPr lang="en-US" altLang="ja-JP" sz="1600" dirty="0" smtClean="0">
                <a:solidFill>
                  <a:srgbClr val="D2061C"/>
                </a:solidFill>
                <a:latin typeface="ＭＳ Ｐゴシック" pitchFamily="-112" charset="-128"/>
              </a:rPr>
              <a:t>◉ </a:t>
            </a:r>
            <a:r>
              <a:rPr kumimoji="1" lang="ja-JP" altLang="en-US" sz="1600" b="1" dirty="0" smtClean="0"/>
              <a:t>高速化手法</a:t>
            </a:r>
            <a:r>
              <a:rPr kumimoji="1" lang="en-US" altLang="ja-JP" sz="1600" b="1" dirty="0" smtClean="0"/>
              <a:t>(</a:t>
            </a:r>
            <a:r>
              <a:rPr lang="ja-JP" altLang="en-US" sz="1600" b="1" dirty="0" smtClean="0"/>
              <a:t>試行</a:t>
            </a:r>
            <a:r>
              <a:rPr lang="en-US" altLang="ja-JP" sz="1600" b="1" dirty="0"/>
              <a:t>)</a:t>
            </a:r>
            <a:endParaRPr kumimoji="1" lang="ja-JP" altLang="en-US" sz="1600" b="1" dirty="0"/>
          </a:p>
        </p:txBody>
      </p:sp>
      <p:sp>
        <p:nvSpPr>
          <p:cNvPr id="40" name="正方形/長方形 39"/>
          <p:cNvSpPr/>
          <p:nvPr/>
        </p:nvSpPr>
        <p:spPr>
          <a:xfrm>
            <a:off x="625314" y="4399280"/>
            <a:ext cx="318468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600" dirty="0">
                <a:latin typeface="+mj-ea"/>
              </a:rPr>
              <a:t>・</a:t>
            </a:r>
            <a:r>
              <a:rPr lang="en-US" altLang="ja-JP" sz="1600" dirty="0" smtClean="0">
                <a:solidFill>
                  <a:schemeClr val="tx2"/>
                </a:solidFill>
                <a:latin typeface="+mj-ea"/>
                <a:ea typeface="+mj-ea"/>
              </a:rPr>
              <a:t>2</a:t>
            </a:r>
            <a:r>
              <a:rPr lang="ja-JP" altLang="en-US" sz="1600" dirty="0" smtClean="0">
                <a:solidFill>
                  <a:schemeClr val="tx2"/>
                </a:solidFill>
                <a:latin typeface="+mj-ea"/>
                <a:ea typeface="+mj-ea"/>
              </a:rPr>
              <a:t>次元の際と同様の接続法を適用</a:t>
            </a:r>
            <a:endParaRPr lang="ja-JP" altLang="en-US" sz="1600" dirty="0">
              <a:solidFill>
                <a:schemeClr val="tx2"/>
              </a:solidFill>
              <a:latin typeface="+mj-ea"/>
              <a:ea typeface="+mj-ea"/>
            </a:endParaRPr>
          </a:p>
        </p:txBody>
      </p:sp>
      <p:sp>
        <p:nvSpPr>
          <p:cNvPr id="41" name="テキスト ボックス 40"/>
          <p:cNvSpPr txBox="1"/>
          <p:nvPr/>
        </p:nvSpPr>
        <p:spPr>
          <a:xfrm>
            <a:off x="8382000" y="5562600"/>
            <a:ext cx="89700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500" dirty="0" smtClean="0">
                <a:latin typeface="+mj-ea"/>
                <a:ea typeface="+mj-ea"/>
              </a:rPr>
              <a:t>z</a:t>
            </a:r>
            <a:r>
              <a:rPr kumimoji="1" lang="en-US" altLang="ja-JP" sz="1500" dirty="0" smtClean="0">
                <a:latin typeface="+mj-ea"/>
                <a:ea typeface="+mj-ea"/>
              </a:rPr>
              <a:t>oom-up</a:t>
            </a:r>
          </a:p>
          <a:p>
            <a:r>
              <a:rPr lang="en-US" altLang="ja-JP" sz="1500" dirty="0" smtClean="0">
                <a:latin typeface="+mj-ea"/>
                <a:ea typeface="+mj-ea"/>
              </a:rPr>
              <a:t>view</a:t>
            </a:r>
            <a:endParaRPr kumimoji="1" lang="ja-JP" altLang="en-US" sz="1500" dirty="0">
              <a:latin typeface="+mj-ea"/>
              <a:ea typeface="+mj-ea"/>
            </a:endParaRPr>
          </a:p>
        </p:txBody>
      </p:sp>
    </p:spTree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1011" name="グループ化 58"/>
          <p:cNvGrpSpPr>
            <a:grpSpLocks/>
          </p:cNvGrpSpPr>
          <p:nvPr/>
        </p:nvGrpSpPr>
        <p:grpSpPr bwMode="auto">
          <a:xfrm>
            <a:off x="5105400" y="1504950"/>
            <a:ext cx="1881188" cy="581025"/>
            <a:chOff x="5324480" y="4740284"/>
            <a:chExt cx="1736720" cy="581597"/>
          </a:xfrm>
        </p:grpSpPr>
        <p:sp>
          <p:nvSpPr>
            <p:cNvPr id="58" name="正方形/長方形 57"/>
            <p:cNvSpPr/>
            <p:nvPr/>
          </p:nvSpPr>
          <p:spPr>
            <a:xfrm>
              <a:off x="5359654" y="4762531"/>
              <a:ext cx="1549125" cy="521213"/>
            </a:xfrm>
            <a:prstGeom prst="rect">
              <a:avLst/>
            </a:prstGeom>
            <a:solidFill>
              <a:schemeClr val="bg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prstTxWarp prst="textNoShape">
                <a:avLst/>
              </a:prstTxWarp>
            </a:bodyPr>
            <a:lstStyle/>
            <a:p>
              <a:pPr algn="ctr"/>
              <a:endParaRPr lang="ja-JP" altLang="en-US" sz="1600">
                <a:solidFill>
                  <a:srgbClr val="FFFFFF"/>
                </a:solidFill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54" name="正方形/長方形 53"/>
            <p:cNvSpPr/>
            <p:nvPr/>
          </p:nvSpPr>
          <p:spPr>
            <a:xfrm>
              <a:off x="5324480" y="4740284"/>
              <a:ext cx="571579" cy="581597"/>
            </a:xfrm>
            <a:prstGeom prst="rect">
              <a:avLst/>
            </a:prstGeom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ja-JP" sz="1600" b="1"/>
                <a:t>d</a:t>
              </a:r>
            </a:p>
            <a:p>
              <a:pPr algn="ctr"/>
              <a:r>
                <a:rPr lang="en-US" altLang="ja-JP" sz="1600" b="1"/>
                <a:t>d</a:t>
              </a:r>
              <a:r>
                <a:rPr lang="en-US" altLang="ja-JP" sz="1600" b="1" i="1"/>
                <a:t>t</a:t>
              </a:r>
            </a:p>
          </p:txBody>
        </p:sp>
        <p:sp>
          <p:nvSpPr>
            <p:cNvPr id="55" name="正方形/長方形 54"/>
            <p:cNvSpPr/>
            <p:nvPr/>
          </p:nvSpPr>
          <p:spPr>
            <a:xfrm>
              <a:off x="5739241" y="4837217"/>
              <a:ext cx="1321959" cy="336881"/>
            </a:xfrm>
            <a:prstGeom prst="rect">
              <a:avLst/>
            </a:prstGeom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altLang="ja-JP" sz="1600" b="1"/>
                <a:t>[</a:t>
              </a:r>
              <a:r>
                <a:rPr lang="en-US" altLang="ja-JP" sz="1600" b="1" i="1"/>
                <a:t>C</a:t>
              </a:r>
              <a:r>
                <a:rPr lang="en-US" altLang="ja-JP" sz="1600" b="1"/>
                <a:t>] = -</a:t>
              </a:r>
              <a:r>
                <a:rPr lang="en-US" altLang="ja-JP" sz="1600" b="1" i="1"/>
                <a:t>k</a:t>
              </a:r>
              <a:r>
                <a:rPr lang="en-US" altLang="ja-JP" sz="1600" b="1"/>
                <a:t> [</a:t>
              </a:r>
              <a:r>
                <a:rPr lang="en-US" altLang="ja-JP" sz="1600" b="1" i="1"/>
                <a:t>C</a:t>
              </a:r>
              <a:r>
                <a:rPr lang="en-US" altLang="ja-JP" sz="1600" b="1"/>
                <a:t>]</a:t>
              </a:r>
            </a:p>
          </p:txBody>
        </p:sp>
        <p:cxnSp>
          <p:nvCxnSpPr>
            <p:cNvPr id="57" name="直線コネクタ 56"/>
            <p:cNvCxnSpPr/>
            <p:nvPr/>
          </p:nvCxnSpPr>
          <p:spPr>
            <a:xfrm>
              <a:off x="5473970" y="5029493"/>
              <a:ext cx="316567" cy="159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1017" name="Picture 25"/>
          <p:cNvPicPr>
            <a:picLocks noChangeAspect="1" noChangeArrowheads="1"/>
          </p:cNvPicPr>
          <p:nvPr/>
        </p:nvPicPr>
        <p:blipFill>
          <a:blip r:embed="rId3"/>
          <a:srcRect l="4158" t="6454" r="4826" b="6876"/>
          <a:stretch>
            <a:fillRect/>
          </a:stretch>
        </p:blipFill>
        <p:spPr bwMode="auto">
          <a:xfrm>
            <a:off x="762000" y="1500188"/>
            <a:ext cx="1663700" cy="1093787"/>
          </a:xfrm>
          <a:prstGeom prst="rect">
            <a:avLst/>
          </a:prstGeom>
          <a:noFill/>
          <a:ln w="44450">
            <a:solidFill>
              <a:srgbClr val="0070C0"/>
            </a:solidFill>
            <a:miter lim="800000"/>
            <a:headEnd/>
            <a:tailEnd/>
          </a:ln>
        </p:spPr>
      </p:pic>
      <p:grpSp>
        <p:nvGrpSpPr>
          <p:cNvPr id="171018" name="グループ化 31"/>
          <p:cNvGrpSpPr>
            <a:grpSpLocks/>
          </p:cNvGrpSpPr>
          <p:nvPr/>
        </p:nvGrpSpPr>
        <p:grpSpPr bwMode="auto">
          <a:xfrm>
            <a:off x="3048000" y="1476375"/>
            <a:ext cx="2109788" cy="1320800"/>
            <a:chOff x="4940300" y="939800"/>
            <a:chExt cx="3019416" cy="1956812"/>
          </a:xfrm>
        </p:grpSpPr>
        <p:pic>
          <p:nvPicPr>
            <p:cNvPr id="171019" name="Picture 2"/>
            <p:cNvPicPr>
              <a:picLocks noChangeAspect="1" noChangeArrowheads="1"/>
            </p:cNvPicPr>
            <p:nvPr/>
          </p:nvPicPr>
          <p:blipFill>
            <a:blip r:embed="rId4"/>
            <a:srcRect l="3601" t="3900" r="3693" b="2795"/>
            <a:stretch>
              <a:fillRect/>
            </a:stretch>
          </p:blipFill>
          <p:spPr bwMode="auto">
            <a:xfrm>
              <a:off x="4940300" y="939800"/>
              <a:ext cx="1549400" cy="19568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71020" name="Picture 2"/>
            <p:cNvPicPr>
              <a:picLocks noChangeAspect="1" noChangeArrowheads="1"/>
            </p:cNvPicPr>
            <p:nvPr/>
          </p:nvPicPr>
          <p:blipFill>
            <a:blip r:embed="rId4"/>
            <a:srcRect l="6831" t="3900" r="3693" b="2795"/>
            <a:stretch>
              <a:fillRect/>
            </a:stretch>
          </p:blipFill>
          <p:spPr bwMode="auto">
            <a:xfrm>
              <a:off x="6464300" y="939800"/>
              <a:ext cx="1495416" cy="19568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35" name="正方形/長方形 34"/>
          <p:cNvSpPr/>
          <p:nvPr/>
        </p:nvSpPr>
        <p:spPr>
          <a:xfrm>
            <a:off x="3886200" y="2466975"/>
            <a:ext cx="304800" cy="228600"/>
          </a:xfrm>
          <a:prstGeom prst="rect">
            <a:avLst/>
          </a:prstGeom>
          <a:noFill/>
          <a:ln w="603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/>
            <a:endParaRPr lang="ja-JP" altLang="en-US" sz="1600">
              <a:solidFill>
                <a:srgbClr val="FFFFFF"/>
              </a:solidFill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sp>
        <p:nvSpPr>
          <p:cNvPr id="171023" name="正方形/長方形 28"/>
          <p:cNvSpPr>
            <a:spLocks noChangeArrowheads="1"/>
          </p:cNvSpPr>
          <p:nvPr/>
        </p:nvSpPr>
        <p:spPr bwMode="auto">
          <a:xfrm>
            <a:off x="533400" y="2771775"/>
            <a:ext cx="2058988" cy="48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>
              <a:lnSpc>
                <a:spcPct val="80000"/>
              </a:lnSpc>
            </a:pPr>
            <a:r>
              <a:rPr lang="ja-JP" altLang="en-US" sz="1600" b="1"/>
              <a:t>ハイブリッド量子</a:t>
            </a:r>
            <a:r>
              <a:rPr lang="en-US" altLang="ja-JP" sz="1600" b="1"/>
              <a:t>-</a:t>
            </a:r>
            <a:r>
              <a:rPr lang="ja-JP" altLang="en-US" sz="1600" b="1"/>
              <a:t>古典</a:t>
            </a:r>
            <a:endParaRPr lang="en-US" altLang="ja-JP" sz="1600" b="1"/>
          </a:p>
          <a:p>
            <a:pPr>
              <a:lnSpc>
                <a:spcPct val="80000"/>
              </a:lnSpc>
            </a:pPr>
            <a:r>
              <a:rPr lang="ja-JP" altLang="en-US" sz="1600" b="1"/>
              <a:t>シミュレーション</a:t>
            </a:r>
          </a:p>
        </p:txBody>
      </p:sp>
      <p:cxnSp>
        <p:nvCxnSpPr>
          <p:cNvPr id="37" name="直線コネクタ 36"/>
          <p:cNvCxnSpPr/>
          <p:nvPr/>
        </p:nvCxnSpPr>
        <p:spPr>
          <a:xfrm rot="10800000">
            <a:off x="2438400" y="2238375"/>
            <a:ext cx="1447800" cy="304800"/>
          </a:xfrm>
          <a:prstGeom prst="line">
            <a:avLst/>
          </a:prstGeom>
          <a:ln w="6032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030" name="正方形/長方形 39"/>
          <p:cNvSpPr>
            <a:spLocks noChangeArrowheads="1"/>
          </p:cNvSpPr>
          <p:nvPr/>
        </p:nvSpPr>
        <p:spPr bwMode="auto">
          <a:xfrm>
            <a:off x="2819400" y="2847975"/>
            <a:ext cx="3275013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ja-JP" altLang="en-US" sz="1600" b="1" dirty="0"/>
              <a:t>大量の溶媒分子の効率的取り扱い</a:t>
            </a:r>
            <a:endParaRPr lang="en-US" altLang="ja-JP" sz="1600" b="1" dirty="0"/>
          </a:p>
          <a:p>
            <a:r>
              <a:rPr lang="en-US" altLang="ja-JP" sz="1600" b="1" dirty="0"/>
              <a:t>→</a:t>
            </a:r>
            <a:r>
              <a:rPr lang="ja-JP" altLang="en-US" sz="1600" b="1" dirty="0"/>
              <a:t>角運動量ベルレ法の開発</a:t>
            </a:r>
          </a:p>
        </p:txBody>
      </p:sp>
      <p:sp>
        <p:nvSpPr>
          <p:cNvPr id="171031" name="正方形/長方形 49"/>
          <p:cNvSpPr>
            <a:spLocks noChangeArrowheads="1"/>
          </p:cNvSpPr>
          <p:nvPr/>
        </p:nvSpPr>
        <p:spPr bwMode="auto">
          <a:xfrm>
            <a:off x="7239000" y="1352550"/>
            <a:ext cx="2667000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altLang="ja-JP" sz="1600" b="1">
                <a:solidFill>
                  <a:srgbClr val="D2061C"/>
                </a:solidFill>
              </a:rPr>
              <a:t>◉</a:t>
            </a:r>
            <a:r>
              <a:rPr lang="en-US" altLang="ja-JP" sz="1600" b="1"/>
              <a:t> </a:t>
            </a:r>
            <a:r>
              <a:rPr lang="ja-JP" altLang="en-US" sz="1600" b="1"/>
              <a:t>化学反応領域の</a:t>
            </a:r>
            <a:endParaRPr lang="en-US" altLang="ja-JP" sz="1600" b="1"/>
          </a:p>
          <a:p>
            <a:r>
              <a:rPr lang="en-US" altLang="ja-JP" sz="1600" b="1"/>
              <a:t>   </a:t>
            </a:r>
            <a:r>
              <a:rPr lang="ja-JP" altLang="en-US" sz="1600" b="1"/>
              <a:t>散乱理論による取り扱い</a:t>
            </a:r>
          </a:p>
        </p:txBody>
      </p:sp>
      <p:sp>
        <p:nvSpPr>
          <p:cNvPr id="171032" name="正方形/長方形 52"/>
          <p:cNvSpPr>
            <a:spLocks noChangeArrowheads="1"/>
          </p:cNvSpPr>
          <p:nvPr/>
        </p:nvSpPr>
        <p:spPr bwMode="auto">
          <a:xfrm>
            <a:off x="3352800" y="1749425"/>
            <a:ext cx="1447800" cy="33655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ja-JP" altLang="en-US" sz="1600" b="1" i="1">
                <a:latin typeface="Symbol" pitchFamily="-112" charset="2"/>
              </a:rPr>
              <a:t>反応断面積</a:t>
            </a:r>
            <a:r>
              <a:rPr lang="en-US" altLang="ja-JP" sz="1600" b="1" i="1">
                <a:latin typeface="Symbol" pitchFamily="-112" charset="2"/>
              </a:rPr>
              <a:t>s</a:t>
            </a:r>
            <a:r>
              <a:rPr lang="en-US" altLang="ja-JP" sz="1600" b="1" i="1" baseline="-25000"/>
              <a:t>ij</a:t>
            </a:r>
          </a:p>
        </p:txBody>
      </p:sp>
      <p:sp>
        <p:nvSpPr>
          <p:cNvPr id="171042" name="正方形/長方形 2"/>
          <p:cNvSpPr>
            <a:spLocks noChangeArrowheads="1"/>
          </p:cNvSpPr>
          <p:nvPr/>
        </p:nvSpPr>
        <p:spPr bwMode="auto">
          <a:xfrm>
            <a:off x="228600" y="697468"/>
            <a:ext cx="6629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ja-JP" altLang="en-US" sz="1800" b="1" i="1" u="sng" dirty="0" smtClean="0">
                <a:solidFill>
                  <a:srgbClr val="0000FF"/>
                </a:solidFill>
                <a:latin typeface="+mj-ea"/>
                <a:ea typeface="+mj-ea"/>
              </a:rPr>
              <a:t>階層的パラメータ授受型手法</a:t>
            </a:r>
            <a:r>
              <a:rPr lang="ja-JP" altLang="en-US" sz="1800" b="1" i="1" u="sng" dirty="0">
                <a:solidFill>
                  <a:srgbClr val="0000FF"/>
                </a:solidFill>
                <a:latin typeface="+mj-ea"/>
                <a:ea typeface="+mj-ea"/>
              </a:rPr>
              <a:t>による化学反応の近似</a:t>
            </a:r>
            <a:r>
              <a:rPr lang="ja-JP" altLang="en-US" sz="1800" b="1" i="1" u="sng" dirty="0" smtClean="0">
                <a:solidFill>
                  <a:srgbClr val="0000FF"/>
                </a:solidFill>
                <a:latin typeface="+mj-ea"/>
                <a:ea typeface="+mj-ea"/>
              </a:rPr>
              <a:t>表現</a:t>
            </a:r>
            <a:r>
              <a:rPr lang="en-US" altLang="ja-JP" sz="1800" b="1" i="1" u="sng" dirty="0">
                <a:solidFill>
                  <a:srgbClr val="0000FF"/>
                </a:solidFill>
                <a:latin typeface="+mj-ea"/>
              </a:rPr>
              <a:t>(</a:t>
            </a:r>
            <a:r>
              <a:rPr lang="ja-JP" altLang="en-US" sz="1800" b="1" i="1" u="sng" dirty="0">
                <a:solidFill>
                  <a:srgbClr val="0000FF"/>
                </a:solidFill>
                <a:latin typeface="+mj-ea"/>
              </a:rPr>
              <a:t>進行中</a:t>
            </a:r>
            <a:r>
              <a:rPr lang="en-US" altLang="ja-JP" sz="1800" b="1" i="1" u="sng" dirty="0">
                <a:solidFill>
                  <a:srgbClr val="0000FF"/>
                </a:solidFill>
                <a:latin typeface="+mj-ea"/>
              </a:rPr>
              <a:t>)</a:t>
            </a:r>
            <a:endParaRPr lang="en-US" altLang="ja-JP" sz="1800" b="1" i="1" u="sng" dirty="0">
              <a:solidFill>
                <a:srgbClr val="0000FF"/>
              </a:solidFill>
              <a:latin typeface="+mj-ea"/>
              <a:ea typeface="+mj-ea"/>
            </a:endParaRPr>
          </a:p>
        </p:txBody>
      </p:sp>
      <p:sp>
        <p:nvSpPr>
          <p:cNvPr id="171043" name="正方形/長方形 3"/>
          <p:cNvSpPr>
            <a:spLocks noChangeArrowheads="1"/>
          </p:cNvSpPr>
          <p:nvPr/>
        </p:nvSpPr>
        <p:spPr bwMode="auto">
          <a:xfrm>
            <a:off x="333375" y="3966747"/>
            <a:ext cx="4695825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ja-JP" altLang="en-US" sz="1800" b="1" i="1" u="sng" dirty="0">
                <a:solidFill>
                  <a:srgbClr val="0000FF"/>
                </a:solidFill>
                <a:latin typeface="+mj-ea"/>
                <a:ea typeface="+mj-ea"/>
              </a:rPr>
              <a:t>巨視的な</a:t>
            </a:r>
            <a:r>
              <a:rPr lang="ja-JP" altLang="en-US" sz="1800" b="1" i="1" u="sng" dirty="0" smtClean="0">
                <a:solidFill>
                  <a:srgbClr val="0000FF"/>
                </a:solidFill>
                <a:latin typeface="+mj-ea"/>
                <a:ea typeface="+mj-ea"/>
              </a:rPr>
              <a:t>乱流場と高分子の相互作用</a:t>
            </a:r>
            <a:r>
              <a:rPr lang="en-US" altLang="ja-JP" sz="1800" b="1" i="1" u="sng" dirty="0">
                <a:solidFill>
                  <a:srgbClr val="0819C2"/>
                </a:solidFill>
                <a:latin typeface="+mj-ea"/>
              </a:rPr>
              <a:t>(</a:t>
            </a:r>
            <a:r>
              <a:rPr lang="ja-JP" altLang="en-US" sz="1800" b="1" i="1" u="sng" dirty="0">
                <a:solidFill>
                  <a:srgbClr val="0819C2"/>
                </a:solidFill>
                <a:latin typeface="+mj-ea"/>
              </a:rPr>
              <a:t>進行中</a:t>
            </a:r>
            <a:r>
              <a:rPr lang="en-US" altLang="ja-JP" sz="1800" b="1" i="1" u="sng" dirty="0">
                <a:solidFill>
                  <a:srgbClr val="0819C2"/>
                </a:solidFill>
                <a:latin typeface="+mj-ea"/>
              </a:rPr>
              <a:t>)</a:t>
            </a:r>
            <a:endParaRPr lang="en-US" altLang="ja-JP" sz="1800" b="1" i="1" u="sng" dirty="0" smtClean="0">
              <a:solidFill>
                <a:srgbClr val="0000FF"/>
              </a:solidFill>
              <a:latin typeface="+mj-ea"/>
              <a:ea typeface="+mj-ea"/>
            </a:endParaRPr>
          </a:p>
          <a:p>
            <a:endParaRPr lang="ja-JP" altLang="en-US" sz="1800" b="1" i="1" u="sng" dirty="0">
              <a:solidFill>
                <a:srgbClr val="0000FF"/>
              </a:solidFill>
              <a:latin typeface="+mj-ea"/>
              <a:ea typeface="+mj-ea"/>
            </a:endParaRPr>
          </a:p>
        </p:txBody>
      </p:sp>
      <p:sp>
        <p:nvSpPr>
          <p:cNvPr id="171050" name="Line 42"/>
          <p:cNvSpPr>
            <a:spLocks noChangeShapeType="1"/>
          </p:cNvSpPr>
          <p:nvPr/>
        </p:nvSpPr>
        <p:spPr bwMode="auto">
          <a:xfrm>
            <a:off x="2914650" y="1466850"/>
            <a:ext cx="762000" cy="228600"/>
          </a:xfrm>
          <a:prstGeom prst="line">
            <a:avLst/>
          </a:prstGeom>
          <a:noFill/>
          <a:ln w="476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171051" name="Line 43"/>
          <p:cNvSpPr>
            <a:spLocks noChangeShapeType="1"/>
          </p:cNvSpPr>
          <p:nvPr/>
        </p:nvSpPr>
        <p:spPr bwMode="auto">
          <a:xfrm flipV="1">
            <a:off x="4572000" y="1476375"/>
            <a:ext cx="762000" cy="22860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171052" name="Text Box 44"/>
          <p:cNvSpPr txBox="1">
            <a:spLocks noChangeArrowheads="1"/>
          </p:cNvSpPr>
          <p:nvPr/>
        </p:nvSpPr>
        <p:spPr bwMode="auto">
          <a:xfrm>
            <a:off x="2505075" y="1143000"/>
            <a:ext cx="61912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ja-JP" altLang="en-US" sz="1600" b="1">
                <a:solidFill>
                  <a:srgbClr val="740208"/>
                </a:solidFill>
              </a:rPr>
              <a:t>流入</a:t>
            </a:r>
          </a:p>
        </p:txBody>
      </p:sp>
      <p:sp>
        <p:nvSpPr>
          <p:cNvPr id="171053" name="Text Box 66"/>
          <p:cNvSpPr txBox="1">
            <a:spLocks noChangeArrowheads="1"/>
          </p:cNvSpPr>
          <p:nvPr/>
        </p:nvSpPr>
        <p:spPr bwMode="auto">
          <a:xfrm>
            <a:off x="5257800" y="2359025"/>
            <a:ext cx="15621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ja-JP" altLang="en-US" sz="1600"/>
              <a:t>反応速度定数</a:t>
            </a:r>
            <a:r>
              <a:rPr lang="en-US" altLang="ja-JP" sz="1600"/>
              <a:t>,</a:t>
            </a:r>
            <a:r>
              <a:rPr lang="en-US" altLang="ja-JP" sz="1600" i="1"/>
              <a:t>k</a:t>
            </a:r>
            <a:endParaRPr lang="en-US" altLang="ja-JP" sz="1600"/>
          </a:p>
        </p:txBody>
      </p:sp>
      <p:sp>
        <p:nvSpPr>
          <p:cNvPr id="171055" name="Text Box 69"/>
          <p:cNvSpPr txBox="1">
            <a:spLocks noChangeArrowheads="1"/>
          </p:cNvSpPr>
          <p:nvPr/>
        </p:nvSpPr>
        <p:spPr bwMode="auto">
          <a:xfrm>
            <a:off x="5257800" y="2054225"/>
            <a:ext cx="1981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ja-JP" altLang="en-US" sz="1600"/>
              <a:t>反応物質の濃度</a:t>
            </a:r>
            <a:r>
              <a:rPr lang="en-US" altLang="ja-JP" sz="1600"/>
              <a:t> [</a:t>
            </a:r>
            <a:r>
              <a:rPr lang="en-US" altLang="ja-JP" sz="1600" i="1"/>
              <a:t>C</a:t>
            </a:r>
            <a:r>
              <a:rPr lang="en-US" altLang="ja-JP" sz="1600"/>
              <a:t>]</a:t>
            </a:r>
          </a:p>
        </p:txBody>
      </p:sp>
      <p:sp>
        <p:nvSpPr>
          <p:cNvPr id="171058" name="Text Box 73"/>
          <p:cNvSpPr txBox="1">
            <a:spLocks noChangeArrowheads="1"/>
          </p:cNvSpPr>
          <p:nvPr/>
        </p:nvSpPr>
        <p:spPr bwMode="auto">
          <a:xfrm>
            <a:off x="7239000" y="2009775"/>
            <a:ext cx="2667000" cy="777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altLang="ja-JP" sz="1500" b="1">
                <a:solidFill>
                  <a:srgbClr val="D2061C"/>
                </a:solidFill>
              </a:rPr>
              <a:t>◉</a:t>
            </a:r>
            <a:r>
              <a:rPr lang="en-US" altLang="ja-JP" sz="1500" b="1"/>
              <a:t> </a:t>
            </a:r>
            <a:r>
              <a:rPr lang="ja-JP" altLang="en-US" sz="1500" b="1"/>
              <a:t>化学反応のポテンシャル</a:t>
            </a:r>
            <a:endParaRPr lang="en-US" altLang="ja-JP" sz="1500" b="1"/>
          </a:p>
          <a:p>
            <a:r>
              <a:rPr lang="en-US" altLang="ja-JP" sz="1500" b="1"/>
              <a:t>   </a:t>
            </a:r>
            <a:r>
              <a:rPr lang="ja-JP" altLang="en-US" sz="1500" b="1"/>
              <a:t>曲面を</a:t>
            </a:r>
            <a:r>
              <a:rPr lang="en-US" altLang="ja-JP" sz="1500" b="1"/>
              <a:t>R</a:t>
            </a:r>
            <a:r>
              <a:rPr lang="ja-JP" altLang="en-US" sz="1500" b="1"/>
              <a:t>行列法</a:t>
            </a:r>
            <a:r>
              <a:rPr lang="en-US" altLang="ja-JP" sz="1500" b="1"/>
              <a:t>(</a:t>
            </a:r>
            <a:r>
              <a:rPr lang="ja-JP" altLang="en-US" sz="1500" b="1"/>
              <a:t>電子散乱</a:t>
            </a:r>
            <a:r>
              <a:rPr lang="en-US" altLang="ja-JP" sz="1500" b="1"/>
              <a:t>)</a:t>
            </a:r>
          </a:p>
          <a:p>
            <a:r>
              <a:rPr lang="ja-JP" altLang="en-US" sz="1500" b="1"/>
              <a:t>　により表現</a:t>
            </a:r>
          </a:p>
        </p:txBody>
      </p:sp>
      <p:sp>
        <p:nvSpPr>
          <p:cNvPr id="171059" name="Rectangle 51"/>
          <p:cNvSpPr>
            <a:spLocks noGrp="1" noChangeArrowheads="1"/>
          </p:cNvSpPr>
          <p:nvPr>
            <p:ph type="title" idx="4294967295"/>
          </p:nvPr>
        </p:nvSpPr>
        <p:spPr>
          <a:xfrm>
            <a:off x="742950" y="76200"/>
            <a:ext cx="8420100" cy="457200"/>
          </a:xfrm>
        </p:spPr>
        <p:txBody>
          <a:bodyPr/>
          <a:lstStyle/>
          <a:p>
            <a:r>
              <a:rPr lang="ja-JP" altLang="en-US" sz="2200" b="1" dirty="0">
                <a:solidFill>
                  <a:schemeClr val="tx1"/>
                </a:solidFill>
                <a:latin typeface="+mj-ea"/>
              </a:rPr>
              <a:t>より複雑な固体</a:t>
            </a:r>
            <a:r>
              <a:rPr lang="en-US" altLang="ja-JP" sz="2200" b="1" dirty="0">
                <a:solidFill>
                  <a:schemeClr val="tx1"/>
                </a:solidFill>
                <a:latin typeface="+mj-ea"/>
              </a:rPr>
              <a:t>-</a:t>
            </a:r>
            <a:r>
              <a:rPr lang="ja-JP" altLang="en-US" sz="2200" b="1" dirty="0">
                <a:solidFill>
                  <a:schemeClr val="tx1"/>
                </a:solidFill>
                <a:latin typeface="+mj-ea"/>
              </a:rPr>
              <a:t>流体境界問題への適用に向けて</a:t>
            </a:r>
            <a:endParaRPr lang="ja-JP" altLang="en-US" sz="2200" dirty="0">
              <a:latin typeface="+mj-ea"/>
            </a:endParaRPr>
          </a:p>
        </p:txBody>
      </p:sp>
      <p:grpSp>
        <p:nvGrpSpPr>
          <p:cNvPr id="171062" name="Group 54"/>
          <p:cNvGrpSpPr>
            <a:grpSpLocks/>
          </p:cNvGrpSpPr>
          <p:nvPr/>
        </p:nvGrpSpPr>
        <p:grpSpPr bwMode="auto">
          <a:xfrm>
            <a:off x="0" y="533400"/>
            <a:ext cx="9910763" cy="82550"/>
            <a:chOff x="-2" y="408"/>
            <a:chExt cx="6243" cy="52"/>
          </a:xfrm>
        </p:grpSpPr>
        <p:sp>
          <p:nvSpPr>
            <p:cNvPr id="171063" name="Rectangle 55"/>
            <p:cNvSpPr>
              <a:spLocks noChangeArrowheads="1"/>
            </p:cNvSpPr>
            <p:nvPr/>
          </p:nvSpPr>
          <p:spPr bwMode="auto">
            <a:xfrm>
              <a:off x="-2" y="408"/>
              <a:ext cx="6232" cy="25"/>
            </a:xfrm>
            <a:prstGeom prst="rect">
              <a:avLst/>
            </a:prstGeom>
            <a:solidFill>
              <a:srgbClr val="FC0128"/>
            </a:solidFill>
            <a:ln w="12700">
              <a:solidFill>
                <a:srgbClr val="FC0128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71064" name="Rectangle 56"/>
            <p:cNvSpPr>
              <a:spLocks noChangeArrowheads="1"/>
            </p:cNvSpPr>
            <p:nvPr/>
          </p:nvSpPr>
          <p:spPr bwMode="auto">
            <a:xfrm flipV="1">
              <a:off x="0" y="433"/>
              <a:ext cx="6241" cy="27"/>
            </a:xfrm>
            <a:prstGeom prst="rect">
              <a:avLst/>
            </a:prstGeom>
            <a:solidFill>
              <a:srgbClr val="063DE8"/>
            </a:solidFill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</p:grpSp>
      <p:sp>
        <p:nvSpPr>
          <p:cNvPr id="171065" name="Rectangle 57"/>
          <p:cNvSpPr>
            <a:spLocks noChangeArrowheads="1"/>
          </p:cNvSpPr>
          <p:nvPr/>
        </p:nvSpPr>
        <p:spPr bwMode="auto">
          <a:xfrm>
            <a:off x="5124450" y="1114425"/>
            <a:ext cx="59055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ja-JP" altLang="en-US" sz="1600" b="1">
                <a:solidFill>
                  <a:srgbClr val="740208"/>
                </a:solidFill>
              </a:rPr>
              <a:t>流出</a:t>
            </a:r>
          </a:p>
        </p:txBody>
      </p:sp>
      <p:sp>
        <p:nvSpPr>
          <p:cNvPr id="48" name="Rectangle 46"/>
          <p:cNvSpPr>
            <a:spLocks noChangeArrowheads="1"/>
          </p:cNvSpPr>
          <p:nvPr/>
        </p:nvSpPr>
        <p:spPr bwMode="auto">
          <a:xfrm>
            <a:off x="751840" y="5379720"/>
            <a:ext cx="4698722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altLang="ja-JP" sz="1600" dirty="0" smtClean="0">
                <a:solidFill>
                  <a:srgbClr val="D2061C"/>
                </a:solidFill>
                <a:latin typeface="ＭＳ Ｐゴシック" pitchFamily="-112" charset="-128"/>
              </a:rPr>
              <a:t>◉ </a:t>
            </a:r>
            <a:r>
              <a:rPr lang="ja-JP" altLang="en-US" sz="1600" dirty="0" smtClean="0"/>
              <a:t>高分子の動的変形</a:t>
            </a:r>
            <a:r>
              <a:rPr lang="en-US" altLang="ja-JP" sz="1600" dirty="0" smtClean="0"/>
              <a:t>: </a:t>
            </a:r>
            <a:r>
              <a:rPr lang="ja-JP" altLang="en-US" sz="1600" dirty="0" smtClean="0"/>
              <a:t>有限</a:t>
            </a:r>
            <a:r>
              <a:rPr lang="ja-JP" altLang="en-US" sz="1600" dirty="0"/>
              <a:t>伸張の</a:t>
            </a:r>
            <a:r>
              <a:rPr lang="ja-JP" altLang="en-US" sz="1600" dirty="0" smtClean="0"/>
              <a:t>バネビーズモデル</a:t>
            </a:r>
            <a:endParaRPr lang="en-US" altLang="ja-JP" sz="1600" dirty="0"/>
          </a:p>
        </p:txBody>
      </p:sp>
      <p:pic>
        <p:nvPicPr>
          <p:cNvPr id="49" name="図 4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24800" y="4309646"/>
            <a:ext cx="1298044" cy="886730"/>
          </a:xfrm>
          <a:prstGeom prst="rect">
            <a:avLst/>
          </a:prstGeom>
        </p:spPr>
      </p:pic>
      <p:sp>
        <p:nvSpPr>
          <p:cNvPr id="50" name="Rectangle 46"/>
          <p:cNvSpPr>
            <a:spLocks noChangeArrowheads="1"/>
          </p:cNvSpPr>
          <p:nvPr/>
        </p:nvSpPr>
        <p:spPr bwMode="auto">
          <a:xfrm>
            <a:off x="763921" y="5811520"/>
            <a:ext cx="45264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altLang="ja-JP" sz="1600" dirty="0" smtClean="0">
                <a:solidFill>
                  <a:srgbClr val="D2061C"/>
                </a:solidFill>
                <a:latin typeface="ＭＳ Ｐゴシック" pitchFamily="-112" charset="-128"/>
              </a:rPr>
              <a:t>◉ </a:t>
            </a:r>
            <a:r>
              <a:rPr lang="ja-JP" altLang="en-US" sz="1600" dirty="0" smtClean="0">
                <a:latin typeface="ＭＳ Ｐゴシック" pitchFamily="-112" charset="-128"/>
              </a:rPr>
              <a:t>乱流場</a:t>
            </a:r>
            <a:r>
              <a:rPr lang="ja-JP" altLang="en-US" sz="1600" dirty="0" smtClean="0">
                <a:latin typeface="ＭＳ Ｐゴシック" pitchFamily="-112" charset="-128"/>
              </a:rPr>
              <a:t>による高分子の動的変形とその統計解析</a:t>
            </a:r>
            <a:endParaRPr lang="ja-JP" altLang="en-US" sz="1600" dirty="0" smtClean="0"/>
          </a:p>
        </p:txBody>
      </p:sp>
      <p:sp>
        <p:nvSpPr>
          <p:cNvPr id="51" name="Rectangle 46"/>
          <p:cNvSpPr>
            <a:spLocks noChangeArrowheads="1"/>
          </p:cNvSpPr>
          <p:nvPr/>
        </p:nvSpPr>
        <p:spPr bwMode="auto">
          <a:xfrm>
            <a:off x="762000" y="4419600"/>
            <a:ext cx="277592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altLang="ja-JP" sz="1600" dirty="0" smtClean="0">
                <a:solidFill>
                  <a:srgbClr val="D2061C"/>
                </a:solidFill>
                <a:latin typeface="ＭＳ Ｐゴシック" pitchFamily="-112" charset="-128"/>
              </a:rPr>
              <a:t>◉</a:t>
            </a:r>
            <a:r>
              <a:rPr lang="en-US" altLang="ja-JP" sz="1600" dirty="0">
                <a:solidFill>
                  <a:srgbClr val="D2061C"/>
                </a:solidFill>
                <a:latin typeface="ＭＳ Ｐゴシック" pitchFamily="-112" charset="-128"/>
              </a:rPr>
              <a:t> </a:t>
            </a:r>
            <a:r>
              <a:rPr lang="ja-JP" altLang="en-US" sz="1600" dirty="0" smtClean="0"/>
              <a:t>乱流抵抗が</a:t>
            </a:r>
            <a:r>
              <a:rPr lang="ja-JP" altLang="en-US" sz="1600" dirty="0" smtClean="0">
                <a:solidFill>
                  <a:srgbClr val="D2061C"/>
                </a:solidFill>
              </a:rPr>
              <a:t>低減</a:t>
            </a:r>
            <a:r>
              <a:rPr lang="ja-JP" altLang="en-US" sz="1600" dirty="0" smtClean="0"/>
              <a:t>する可能性</a:t>
            </a:r>
          </a:p>
        </p:txBody>
      </p:sp>
      <p:pic>
        <p:nvPicPr>
          <p:cNvPr id="52" name="Picture 24" descr="scalar-disspation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638800" y="3928646"/>
            <a:ext cx="2046626" cy="1943100"/>
          </a:xfrm>
          <a:prstGeom prst="rect">
            <a:avLst/>
          </a:prstGeom>
          <a:noFill/>
        </p:spPr>
      </p:pic>
      <p:cxnSp>
        <p:nvCxnSpPr>
          <p:cNvPr id="56" name="直線矢印コネクタ 55"/>
          <p:cNvCxnSpPr/>
          <p:nvPr/>
        </p:nvCxnSpPr>
        <p:spPr bwMode="auto">
          <a:xfrm flipV="1">
            <a:off x="7162800" y="4690646"/>
            <a:ext cx="762000" cy="152400"/>
          </a:xfrm>
          <a:prstGeom prst="straightConnector1">
            <a:avLst/>
          </a:prstGeom>
          <a:solidFill>
            <a:schemeClr val="accent1"/>
          </a:solidFill>
          <a:ln w="47625" cap="flat" cmpd="sng" algn="ctr">
            <a:solidFill>
              <a:srgbClr val="C2C357"/>
            </a:solidFill>
            <a:prstDash val="solid"/>
            <a:round/>
            <a:headEnd type="triangle" w="med" len="med"/>
            <a:tailEnd type="none"/>
          </a:ln>
          <a:effectLst/>
        </p:spPr>
      </p:cxnSp>
      <p:sp>
        <p:nvSpPr>
          <p:cNvPr id="59" name="Rectangle 46"/>
          <p:cNvSpPr>
            <a:spLocks noChangeArrowheads="1"/>
          </p:cNvSpPr>
          <p:nvPr/>
        </p:nvSpPr>
        <p:spPr bwMode="auto">
          <a:xfrm>
            <a:off x="762000" y="4876800"/>
            <a:ext cx="2720817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altLang="ja-JP" sz="1600" dirty="0" smtClean="0">
                <a:solidFill>
                  <a:srgbClr val="D2061C"/>
                </a:solidFill>
                <a:latin typeface="ＭＳ Ｐゴシック" pitchFamily="-112" charset="-128"/>
              </a:rPr>
              <a:t>◉ </a:t>
            </a:r>
            <a:r>
              <a:rPr lang="ja-JP" altLang="en-US" sz="1600" dirty="0" smtClean="0"/>
              <a:t>流体方程式</a:t>
            </a:r>
            <a:r>
              <a:rPr lang="en-US" altLang="ja-JP" sz="1600" dirty="0" smtClean="0"/>
              <a:t>: </a:t>
            </a:r>
            <a:r>
              <a:rPr lang="ja-JP" altLang="en-US" sz="1600" dirty="0" smtClean="0">
                <a:solidFill>
                  <a:srgbClr val="D2061C"/>
                </a:solidFill>
              </a:rPr>
              <a:t>直接数値解法</a:t>
            </a:r>
          </a:p>
        </p:txBody>
      </p:sp>
    </p:spTree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92" name="Rectangle 36"/>
          <p:cNvSpPr>
            <a:spLocks noChangeArrowheads="1"/>
          </p:cNvSpPr>
          <p:nvPr/>
        </p:nvSpPr>
        <p:spPr bwMode="auto">
          <a:xfrm>
            <a:off x="7010400" y="990600"/>
            <a:ext cx="255711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altLang="ja-JP" sz="1400" b="1" dirty="0" smtClean="0">
                <a:latin typeface="+mj-ea"/>
                <a:ea typeface="+mj-ea"/>
              </a:rPr>
              <a:t>(</a:t>
            </a:r>
            <a:r>
              <a:rPr lang="ja-JP" altLang="en-US" sz="1400" b="1" dirty="0" smtClean="0">
                <a:solidFill>
                  <a:srgbClr val="FF0000"/>
                </a:solidFill>
                <a:latin typeface="+mj-ea"/>
                <a:ea typeface="+mj-ea"/>
              </a:rPr>
              <a:t>例</a:t>
            </a:r>
            <a:r>
              <a:rPr lang="en-US" altLang="ja-JP" sz="1400" b="1" dirty="0" smtClean="0">
                <a:latin typeface="+mj-ea"/>
                <a:ea typeface="+mj-ea"/>
              </a:rPr>
              <a:t>) </a:t>
            </a:r>
            <a:r>
              <a:rPr lang="ja-JP" altLang="en-US" sz="1400" b="1" dirty="0" smtClean="0">
                <a:latin typeface="+mj-ea"/>
                <a:ea typeface="+mj-ea"/>
              </a:rPr>
              <a:t>多孔体表面での</a:t>
            </a:r>
            <a:endParaRPr lang="en-US" altLang="ja-JP" sz="1400" b="1" dirty="0" smtClean="0">
              <a:latin typeface="+mj-ea"/>
              <a:ea typeface="+mj-ea"/>
            </a:endParaRPr>
          </a:p>
          <a:p>
            <a:r>
              <a:rPr lang="ja-JP" altLang="en-US" sz="1400" b="1" dirty="0" smtClean="0">
                <a:latin typeface="+mj-ea"/>
                <a:ea typeface="+mj-ea"/>
              </a:rPr>
              <a:t>流れのシミュレーション</a:t>
            </a:r>
            <a:r>
              <a:rPr lang="en-US" altLang="ja-JP" sz="1400" b="1" dirty="0" smtClean="0">
                <a:latin typeface="+mj-ea"/>
                <a:ea typeface="+mj-ea"/>
              </a:rPr>
              <a:t>(</a:t>
            </a:r>
            <a:r>
              <a:rPr lang="ja-JP" altLang="en-US" sz="1400" b="1" dirty="0" smtClean="0">
                <a:latin typeface="+mj-ea"/>
                <a:ea typeface="+mj-ea"/>
              </a:rPr>
              <a:t>圧力図</a:t>
            </a:r>
            <a:r>
              <a:rPr lang="en-US" altLang="ja-JP" sz="1400" b="1" dirty="0" smtClean="0">
                <a:latin typeface="+mj-ea"/>
                <a:ea typeface="+mj-ea"/>
              </a:rPr>
              <a:t>)</a:t>
            </a:r>
            <a:endParaRPr lang="en-US" altLang="ja-JP" sz="1400" b="1" dirty="0">
              <a:latin typeface="+mj-ea"/>
              <a:ea typeface="+mj-ea"/>
            </a:endParaRPr>
          </a:p>
        </p:txBody>
      </p:sp>
      <p:sp>
        <p:nvSpPr>
          <p:cNvPr id="173100" name="Text Box 44"/>
          <p:cNvSpPr txBox="1">
            <a:spLocks noChangeArrowheads="1"/>
          </p:cNvSpPr>
          <p:nvPr/>
        </p:nvSpPr>
        <p:spPr bwMode="auto">
          <a:xfrm>
            <a:off x="1822450" y="5181600"/>
            <a:ext cx="99695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ja-JP" altLang="en-US" sz="1600" b="1" dirty="0">
                <a:solidFill>
                  <a:srgbClr val="763703"/>
                </a:solidFill>
              </a:rPr>
              <a:t>初期形状</a:t>
            </a:r>
          </a:p>
        </p:txBody>
      </p:sp>
      <p:sp>
        <p:nvSpPr>
          <p:cNvPr id="173101" name="Text Box 45"/>
          <p:cNvSpPr txBox="1">
            <a:spLocks noChangeArrowheads="1"/>
          </p:cNvSpPr>
          <p:nvPr/>
        </p:nvSpPr>
        <p:spPr bwMode="auto">
          <a:xfrm>
            <a:off x="3337997" y="5181600"/>
            <a:ext cx="1005403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ja-JP" altLang="en-US" sz="1600" b="1" dirty="0" smtClean="0">
                <a:solidFill>
                  <a:srgbClr val="763703"/>
                </a:solidFill>
              </a:rPr>
              <a:t>再構築後</a:t>
            </a:r>
            <a:endParaRPr lang="ja-JP" altLang="en-US" sz="1600" b="1" dirty="0">
              <a:solidFill>
                <a:srgbClr val="763703"/>
              </a:solidFill>
            </a:endParaRPr>
          </a:p>
        </p:txBody>
      </p:sp>
      <p:sp>
        <p:nvSpPr>
          <p:cNvPr id="173115" name="Text Box 59"/>
          <p:cNvSpPr txBox="1">
            <a:spLocks noChangeArrowheads="1"/>
          </p:cNvSpPr>
          <p:nvPr/>
        </p:nvSpPr>
        <p:spPr bwMode="auto">
          <a:xfrm>
            <a:off x="457200" y="4800600"/>
            <a:ext cx="91440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altLang="ja-JP" sz="1500" b="1" dirty="0" smtClean="0">
                <a:solidFill>
                  <a:srgbClr val="D2061C"/>
                </a:solidFill>
                <a:latin typeface="ＭＳ Ｐゴシック" pitchFamily="-112" charset="-128"/>
              </a:rPr>
              <a:t>◉ </a:t>
            </a:r>
            <a:r>
              <a:rPr lang="ja-JP" altLang="en-US" sz="1600" dirty="0" smtClean="0">
                <a:solidFill>
                  <a:srgbClr val="000000"/>
                </a:solidFill>
                <a:latin typeface="ＭＳ Ｐゴシック" pitchFamily="-112" charset="-128"/>
              </a:rPr>
              <a:t>粗い</a:t>
            </a:r>
            <a:r>
              <a:rPr lang="en-US" altLang="ja-JP" sz="1600" dirty="0">
                <a:solidFill>
                  <a:srgbClr val="000000"/>
                </a:solidFill>
                <a:latin typeface="ＭＳ Ｐゴシック" pitchFamily="-112" charset="-128"/>
              </a:rPr>
              <a:t>CT</a:t>
            </a:r>
            <a:r>
              <a:rPr lang="ja-JP" altLang="en-US" sz="1600" dirty="0">
                <a:solidFill>
                  <a:srgbClr val="000000"/>
                </a:solidFill>
                <a:latin typeface="ＭＳ Ｐゴシック" pitchFamily="-112" charset="-128"/>
              </a:rPr>
              <a:t>スキャン測定データ</a:t>
            </a:r>
            <a:r>
              <a:rPr lang="ja-JP" altLang="en-US" sz="1600" dirty="0" smtClean="0">
                <a:solidFill>
                  <a:srgbClr val="000000"/>
                </a:solidFill>
                <a:latin typeface="ＭＳ Ｐゴシック" pitchFamily="-112" charset="-128"/>
              </a:rPr>
              <a:t>から複雑界面</a:t>
            </a:r>
            <a:r>
              <a:rPr lang="ja-JP" altLang="en-US" sz="1600" dirty="0">
                <a:solidFill>
                  <a:srgbClr val="000000"/>
                </a:solidFill>
                <a:latin typeface="ＭＳ Ｐゴシック" pitchFamily="-112" charset="-128"/>
              </a:rPr>
              <a:t>を</a:t>
            </a:r>
            <a:r>
              <a:rPr lang="ja-JP" altLang="en-US" sz="1600" dirty="0" smtClean="0">
                <a:solidFill>
                  <a:srgbClr val="000000"/>
                </a:solidFill>
                <a:latin typeface="ＭＳ Ｐゴシック" pitchFamily="-112" charset="-128"/>
              </a:rPr>
              <a:t>再構築する新手法を，</a:t>
            </a:r>
            <a:r>
              <a:rPr lang="ja-JP" altLang="en-US" sz="1600" dirty="0" smtClean="0">
                <a:solidFill>
                  <a:srgbClr val="FF0000"/>
                </a:solidFill>
                <a:latin typeface="ＭＳ Ｐゴシック" pitchFamily="-112" charset="-128"/>
              </a:rPr>
              <a:t>生体シミュレーション</a:t>
            </a:r>
            <a:r>
              <a:rPr lang="ja-JP" altLang="en-US" sz="1600" dirty="0" smtClean="0">
                <a:solidFill>
                  <a:srgbClr val="000000"/>
                </a:solidFill>
                <a:latin typeface="ＭＳ Ｐゴシック" pitchFamily="-112" charset="-128"/>
              </a:rPr>
              <a:t>にも利用</a:t>
            </a:r>
            <a:endParaRPr lang="ja-JP" altLang="en-US" sz="1600" dirty="0">
              <a:solidFill>
                <a:srgbClr val="000000"/>
              </a:solidFill>
              <a:latin typeface="ＭＳ Ｐゴシック" pitchFamily="-112" charset="-128"/>
            </a:endParaRPr>
          </a:p>
        </p:txBody>
      </p:sp>
      <p:sp>
        <p:nvSpPr>
          <p:cNvPr id="173121" name="Rectangle 65"/>
          <p:cNvSpPr>
            <a:spLocks noGrp="1" noChangeArrowheads="1"/>
          </p:cNvSpPr>
          <p:nvPr>
            <p:ph type="title" idx="4294967295"/>
          </p:nvPr>
        </p:nvSpPr>
        <p:spPr>
          <a:xfrm>
            <a:off x="742950" y="85725"/>
            <a:ext cx="8420100" cy="381000"/>
          </a:xfrm>
        </p:spPr>
        <p:txBody>
          <a:bodyPr/>
          <a:lstStyle/>
          <a:p>
            <a:r>
              <a:rPr lang="ja-JP" altLang="en-US" sz="2200" b="1" dirty="0">
                <a:solidFill>
                  <a:schemeClr val="tx1"/>
                </a:solidFill>
                <a:latin typeface="ＭＳ Ｐゴシック" pitchFamily="-112" charset="-128"/>
              </a:rPr>
              <a:t>より複雑な固体</a:t>
            </a:r>
            <a:r>
              <a:rPr lang="en-US" altLang="ja-JP" sz="2200" b="1" dirty="0">
                <a:solidFill>
                  <a:schemeClr val="tx1"/>
                </a:solidFill>
                <a:latin typeface="ＭＳ Ｐゴシック" pitchFamily="-112" charset="-128"/>
              </a:rPr>
              <a:t>-</a:t>
            </a:r>
            <a:r>
              <a:rPr lang="ja-JP" altLang="en-US" sz="2200" b="1" dirty="0">
                <a:solidFill>
                  <a:schemeClr val="tx1"/>
                </a:solidFill>
                <a:latin typeface="ＭＳ Ｐゴシック" pitchFamily="-112" charset="-128"/>
              </a:rPr>
              <a:t>流体境界問題への適用に</a:t>
            </a:r>
            <a:r>
              <a:rPr lang="ja-JP" altLang="en-US" sz="2200" b="1" dirty="0" smtClean="0">
                <a:solidFill>
                  <a:schemeClr val="tx1"/>
                </a:solidFill>
                <a:latin typeface="ＭＳ Ｐゴシック" pitchFamily="-112" charset="-128"/>
              </a:rPr>
              <a:t>向けて</a:t>
            </a:r>
            <a:endParaRPr lang="ja-JP" altLang="en-US" dirty="0"/>
          </a:p>
        </p:txBody>
      </p:sp>
      <p:grpSp>
        <p:nvGrpSpPr>
          <p:cNvPr id="173122" name="Group 66"/>
          <p:cNvGrpSpPr>
            <a:grpSpLocks/>
          </p:cNvGrpSpPr>
          <p:nvPr/>
        </p:nvGrpSpPr>
        <p:grpSpPr bwMode="auto">
          <a:xfrm>
            <a:off x="0" y="533400"/>
            <a:ext cx="9910763" cy="82550"/>
            <a:chOff x="-2" y="408"/>
            <a:chExt cx="6243" cy="52"/>
          </a:xfrm>
        </p:grpSpPr>
        <p:sp>
          <p:nvSpPr>
            <p:cNvPr id="173123" name="Rectangle 67"/>
            <p:cNvSpPr>
              <a:spLocks noChangeArrowheads="1"/>
            </p:cNvSpPr>
            <p:nvPr/>
          </p:nvSpPr>
          <p:spPr bwMode="auto">
            <a:xfrm>
              <a:off x="-2" y="408"/>
              <a:ext cx="6232" cy="25"/>
            </a:xfrm>
            <a:prstGeom prst="rect">
              <a:avLst/>
            </a:prstGeom>
            <a:solidFill>
              <a:srgbClr val="FC0128"/>
            </a:solidFill>
            <a:ln w="12700">
              <a:solidFill>
                <a:srgbClr val="FC0128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73124" name="Rectangle 68"/>
            <p:cNvSpPr>
              <a:spLocks noChangeArrowheads="1"/>
            </p:cNvSpPr>
            <p:nvPr/>
          </p:nvSpPr>
          <p:spPr bwMode="auto">
            <a:xfrm flipV="1">
              <a:off x="0" y="433"/>
              <a:ext cx="6241" cy="27"/>
            </a:xfrm>
            <a:prstGeom prst="rect">
              <a:avLst/>
            </a:prstGeom>
            <a:solidFill>
              <a:srgbClr val="063DE8"/>
            </a:solidFill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</p:grpSp>
      <p:sp>
        <p:nvSpPr>
          <p:cNvPr id="40" name="正方形/長方形 66"/>
          <p:cNvSpPr>
            <a:spLocks noChangeArrowheads="1"/>
          </p:cNvSpPr>
          <p:nvPr/>
        </p:nvSpPr>
        <p:spPr bwMode="auto">
          <a:xfrm>
            <a:off x="762000" y="2343835"/>
            <a:ext cx="5562600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ja-JP" altLang="en-US" sz="1500" b="1" dirty="0" smtClean="0">
                <a:latin typeface="+mj-ea"/>
                <a:ea typeface="+mj-ea"/>
              </a:rPr>
              <a:t>・</a:t>
            </a:r>
            <a:r>
              <a:rPr lang="ja-JP" altLang="en-US" sz="1500" dirty="0" smtClean="0">
                <a:latin typeface="+mj-ea"/>
                <a:ea typeface="+mj-ea"/>
              </a:rPr>
              <a:t>単純な系で，速度分布を</a:t>
            </a:r>
            <a:r>
              <a:rPr lang="en-US" altLang="ja-JP" sz="1500" dirty="0" smtClean="0">
                <a:solidFill>
                  <a:srgbClr val="FF0000"/>
                </a:solidFill>
                <a:latin typeface="+mj-ea"/>
                <a:ea typeface="+mj-ea"/>
              </a:rPr>
              <a:t>MD</a:t>
            </a:r>
            <a:r>
              <a:rPr lang="ja-JP" altLang="en-US" sz="1500" dirty="0" smtClean="0">
                <a:solidFill>
                  <a:srgbClr val="FF0000"/>
                </a:solidFill>
                <a:latin typeface="+mj-ea"/>
                <a:ea typeface="+mj-ea"/>
              </a:rPr>
              <a:t>計算と比較し</a:t>
            </a:r>
            <a:r>
              <a:rPr lang="ja-JP" altLang="en-US" sz="1500" dirty="0" smtClean="0">
                <a:latin typeface="+mj-ea"/>
                <a:ea typeface="+mj-ea"/>
              </a:rPr>
              <a:t>，妥当な一致を確認</a:t>
            </a:r>
            <a:endParaRPr lang="ja-JP" altLang="en-US" sz="1500" dirty="0">
              <a:latin typeface="+mj-ea"/>
              <a:ea typeface="+mj-ea"/>
            </a:endParaRPr>
          </a:p>
        </p:txBody>
      </p:sp>
      <p:sp>
        <p:nvSpPr>
          <p:cNvPr id="41" name="正方形/長方形 3"/>
          <p:cNvSpPr>
            <a:spLocks noChangeArrowheads="1"/>
          </p:cNvSpPr>
          <p:nvPr/>
        </p:nvSpPr>
        <p:spPr bwMode="auto">
          <a:xfrm>
            <a:off x="152400" y="685800"/>
            <a:ext cx="4727575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altLang="ja-JP" sz="1800" b="1" i="1" u="sng" dirty="0">
                <a:solidFill>
                  <a:srgbClr val="0819C2"/>
                </a:solidFill>
                <a:latin typeface="ＭＳ Ｐゴシック" pitchFamily="-112" charset="-128"/>
              </a:rPr>
              <a:t>LBM</a:t>
            </a:r>
            <a:r>
              <a:rPr lang="ja-JP" altLang="en-US" sz="1800" b="1" i="1" u="sng" dirty="0">
                <a:solidFill>
                  <a:srgbClr val="0819C2"/>
                </a:solidFill>
                <a:latin typeface="ＭＳ Ｐゴシック" pitchFamily="-112" charset="-128"/>
              </a:rPr>
              <a:t>の複雑微細境界問題への</a:t>
            </a:r>
            <a:r>
              <a:rPr lang="ja-JP" altLang="en-US" sz="1800" b="1" i="1" u="sng" dirty="0" smtClean="0">
                <a:solidFill>
                  <a:srgbClr val="0819C2"/>
                </a:solidFill>
                <a:latin typeface="ＭＳ Ｐゴシック" pitchFamily="-112" charset="-128"/>
              </a:rPr>
              <a:t>適用</a:t>
            </a:r>
            <a:r>
              <a:rPr lang="ja-JP" altLang="en-US" sz="1800" b="1" i="1" u="sng" dirty="0">
                <a:solidFill>
                  <a:srgbClr val="0819C2"/>
                </a:solidFill>
                <a:latin typeface="ＭＳ Ｐゴシック" pitchFamily="-112" charset="-128"/>
              </a:rPr>
              <a:t>範囲拡大</a:t>
            </a:r>
          </a:p>
        </p:txBody>
      </p:sp>
      <p:pic>
        <p:nvPicPr>
          <p:cNvPr id="46" name="図 4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208374"/>
            <a:ext cx="3914775" cy="1592226"/>
          </a:xfrm>
          <a:prstGeom prst="rect">
            <a:avLst/>
          </a:prstGeom>
        </p:spPr>
      </p:pic>
      <p:sp>
        <p:nvSpPr>
          <p:cNvPr id="47" name="正方形/長方形 46"/>
          <p:cNvSpPr/>
          <p:nvPr/>
        </p:nvSpPr>
        <p:spPr>
          <a:xfrm>
            <a:off x="457200" y="2841526"/>
            <a:ext cx="46482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500" b="1" dirty="0" smtClean="0">
                <a:solidFill>
                  <a:srgbClr val="D2061C"/>
                </a:solidFill>
                <a:latin typeface="ＭＳ Ｐゴシック" pitchFamily="-112" charset="-128"/>
              </a:rPr>
              <a:t>◉</a:t>
            </a:r>
            <a:r>
              <a:rPr lang="en-US" altLang="ja-JP" sz="1500" b="1" dirty="0">
                <a:solidFill>
                  <a:srgbClr val="D2061C"/>
                </a:solidFill>
                <a:latin typeface="ＭＳ Ｐゴシック" pitchFamily="-112" charset="-128"/>
              </a:rPr>
              <a:t> </a:t>
            </a:r>
            <a:r>
              <a:rPr lang="ja-JP" altLang="en-US" sz="1600" dirty="0" smtClean="0"/>
              <a:t>加熱平板上での気泡成長のシミュレーション</a:t>
            </a:r>
            <a:endParaRPr lang="ja-JP" altLang="en-US" sz="1600" dirty="0"/>
          </a:p>
        </p:txBody>
      </p:sp>
      <p:sp>
        <p:nvSpPr>
          <p:cNvPr id="48" name="正方形/長方形 47"/>
          <p:cNvSpPr/>
          <p:nvPr/>
        </p:nvSpPr>
        <p:spPr>
          <a:xfrm>
            <a:off x="457200" y="1143000"/>
            <a:ext cx="54864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400" b="1" dirty="0" smtClean="0">
                <a:solidFill>
                  <a:srgbClr val="D2061C"/>
                </a:solidFill>
                <a:latin typeface="ＭＳ Ｐゴシック" pitchFamily="-112" charset="-128"/>
              </a:rPr>
              <a:t>◉ </a:t>
            </a:r>
            <a:r>
              <a:rPr lang="ja-JP" altLang="en-US" sz="1600" dirty="0" smtClean="0">
                <a:solidFill>
                  <a:srgbClr val="000000"/>
                </a:solidFill>
                <a:latin typeface="+mj-ea"/>
                <a:ea typeface="+mj-ea"/>
              </a:rPr>
              <a:t>燃料電池の拡散層など，</a:t>
            </a:r>
            <a:endParaRPr lang="en-US" altLang="ja-JP" sz="1600" dirty="0" smtClean="0">
              <a:solidFill>
                <a:srgbClr val="000000"/>
              </a:solidFill>
              <a:latin typeface="+mj-ea"/>
              <a:ea typeface="+mj-ea"/>
            </a:endParaRPr>
          </a:p>
          <a:p>
            <a:r>
              <a:rPr lang="en-US" altLang="ja-JP" sz="1600" dirty="0" smtClean="0">
                <a:solidFill>
                  <a:srgbClr val="000000"/>
                </a:solidFill>
                <a:latin typeface="+mj-ea"/>
                <a:ea typeface="+mj-ea"/>
              </a:rPr>
              <a:t>  </a:t>
            </a:r>
            <a:r>
              <a:rPr lang="ja-JP" altLang="en-US" sz="1600" dirty="0" smtClean="0">
                <a:solidFill>
                  <a:srgbClr val="000000"/>
                </a:solidFill>
                <a:latin typeface="+mj-ea"/>
                <a:ea typeface="+mj-ea"/>
              </a:rPr>
              <a:t>クヌッセン数</a:t>
            </a:r>
            <a:r>
              <a:rPr lang="en-US" altLang="ja-JP" sz="1600" dirty="0" smtClean="0">
                <a:solidFill>
                  <a:srgbClr val="000000"/>
                </a:solidFill>
                <a:latin typeface="+mj-ea"/>
                <a:ea typeface="+mj-ea"/>
              </a:rPr>
              <a:t>(=</a:t>
            </a:r>
            <a:r>
              <a:rPr lang="ja-JP" altLang="en-US" sz="1600" dirty="0" smtClean="0">
                <a:solidFill>
                  <a:srgbClr val="000000"/>
                </a:solidFill>
                <a:latin typeface="+mj-ea"/>
                <a:ea typeface="+mj-ea"/>
              </a:rPr>
              <a:t>平均</a:t>
            </a:r>
            <a:r>
              <a:rPr lang="ja-JP" altLang="en-US" sz="1600" dirty="0">
                <a:solidFill>
                  <a:srgbClr val="000000"/>
                </a:solidFill>
                <a:latin typeface="+mj-ea"/>
                <a:ea typeface="+mj-ea"/>
              </a:rPr>
              <a:t>自由行程</a:t>
            </a:r>
            <a:r>
              <a:rPr lang="en-US" sz="1600" dirty="0">
                <a:solidFill>
                  <a:srgbClr val="000000"/>
                </a:solidFill>
                <a:latin typeface="+mj-ea"/>
                <a:ea typeface="+mj-ea"/>
              </a:rPr>
              <a:t>/</a:t>
            </a:r>
            <a:r>
              <a:rPr lang="ja-JP" altLang="en-US" sz="1600" dirty="0">
                <a:solidFill>
                  <a:srgbClr val="000000"/>
                </a:solidFill>
                <a:latin typeface="+mj-ea"/>
                <a:ea typeface="+mj-ea"/>
              </a:rPr>
              <a:t>系の</a:t>
            </a:r>
            <a:r>
              <a:rPr lang="ja-JP" altLang="en-US" sz="1600" dirty="0" smtClean="0">
                <a:solidFill>
                  <a:srgbClr val="000000"/>
                </a:solidFill>
                <a:latin typeface="+mj-ea"/>
                <a:ea typeface="+mj-ea"/>
              </a:rPr>
              <a:t>代表長さ</a:t>
            </a:r>
            <a:r>
              <a:rPr lang="en-US" altLang="ja-JP" sz="1600" dirty="0" smtClean="0">
                <a:solidFill>
                  <a:srgbClr val="000000"/>
                </a:solidFill>
                <a:latin typeface="+mj-ea"/>
                <a:ea typeface="+mj-ea"/>
              </a:rPr>
              <a:t>)</a:t>
            </a:r>
            <a:r>
              <a:rPr lang="ja-JP" altLang="en-US" sz="1600" dirty="0" smtClean="0">
                <a:solidFill>
                  <a:srgbClr val="000000"/>
                </a:solidFill>
                <a:latin typeface="+mj-ea"/>
                <a:ea typeface="+mj-ea"/>
              </a:rPr>
              <a:t>～１０</a:t>
            </a:r>
            <a:r>
              <a:rPr lang="en-US" altLang="ja-JP" sz="1600" dirty="0" smtClean="0">
                <a:solidFill>
                  <a:srgbClr val="000000"/>
                </a:solidFill>
                <a:latin typeface="+mj-ea"/>
                <a:ea typeface="+mj-ea"/>
              </a:rPr>
              <a:t>(</a:t>
            </a:r>
            <a:r>
              <a:rPr lang="ja-JP" altLang="en-US" sz="1600" dirty="0" smtClean="0">
                <a:solidFill>
                  <a:srgbClr val="000000"/>
                </a:solidFill>
                <a:latin typeface="+mj-ea"/>
                <a:ea typeface="+mj-ea"/>
              </a:rPr>
              <a:t>中程度</a:t>
            </a:r>
            <a:r>
              <a:rPr lang="en-US" altLang="ja-JP" sz="1600" dirty="0" smtClean="0">
                <a:solidFill>
                  <a:srgbClr val="000000"/>
                </a:solidFill>
                <a:latin typeface="+mj-ea"/>
                <a:ea typeface="+mj-ea"/>
              </a:rPr>
              <a:t>)</a:t>
            </a:r>
            <a:r>
              <a:rPr lang="ja-JP" altLang="en-US" sz="1600" dirty="0" smtClean="0">
                <a:solidFill>
                  <a:srgbClr val="000000"/>
                </a:solidFill>
                <a:latin typeface="+mj-ea"/>
                <a:ea typeface="+mj-ea"/>
              </a:rPr>
              <a:t>に</a:t>
            </a:r>
            <a:endParaRPr lang="en-US" altLang="ja-JP" sz="1600" dirty="0" smtClean="0">
              <a:solidFill>
                <a:srgbClr val="000000"/>
              </a:solidFill>
              <a:latin typeface="+mj-ea"/>
              <a:ea typeface="+mj-ea"/>
            </a:endParaRPr>
          </a:p>
          <a:p>
            <a:r>
              <a:rPr lang="en-US" altLang="ja-JP" sz="1600" dirty="0" smtClean="0">
                <a:solidFill>
                  <a:srgbClr val="000000"/>
                </a:solidFill>
                <a:latin typeface="+mj-ea"/>
                <a:ea typeface="+mj-ea"/>
              </a:rPr>
              <a:t>  </a:t>
            </a:r>
            <a:r>
              <a:rPr lang="ja-JP" altLang="en-US" sz="1600" dirty="0" smtClean="0">
                <a:solidFill>
                  <a:srgbClr val="000000"/>
                </a:solidFill>
                <a:latin typeface="+mj-ea"/>
                <a:ea typeface="+mj-ea"/>
              </a:rPr>
              <a:t>対応できる格子ボルツマン方程式を開発</a:t>
            </a:r>
            <a:endParaRPr lang="ja-JP" altLang="en-US" sz="160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49" name="正方形/長方形 48"/>
          <p:cNvSpPr/>
          <p:nvPr/>
        </p:nvSpPr>
        <p:spPr>
          <a:xfrm>
            <a:off x="4876800" y="3657600"/>
            <a:ext cx="1146468" cy="553998"/>
          </a:xfrm>
          <a:prstGeom prst="rect">
            <a:avLst/>
          </a:prstGeom>
          <a:ln w="28575"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ja-JP" altLang="en-US" sz="1500" dirty="0" smtClean="0">
                <a:latin typeface="+mj-ea"/>
              </a:rPr>
              <a:t>実験結果と</a:t>
            </a:r>
          </a:p>
          <a:p>
            <a:r>
              <a:rPr lang="ja-JP" altLang="en-US" sz="1500" dirty="0" smtClean="0">
                <a:latin typeface="+mj-ea"/>
              </a:rPr>
              <a:t>様子が一致</a:t>
            </a:r>
            <a:endParaRPr lang="ja-JP" altLang="en-US" sz="1500" dirty="0"/>
          </a:p>
        </p:txBody>
      </p:sp>
      <p:sp>
        <p:nvSpPr>
          <p:cNvPr id="50" name="正方形/長方形 66"/>
          <p:cNvSpPr>
            <a:spLocks noChangeArrowheads="1"/>
          </p:cNvSpPr>
          <p:nvPr/>
        </p:nvSpPr>
        <p:spPr bwMode="auto">
          <a:xfrm>
            <a:off x="762000" y="1981200"/>
            <a:ext cx="3429000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ja-JP" altLang="en-US" sz="1500" b="1" dirty="0" smtClean="0">
                <a:latin typeface="+mj-ea"/>
                <a:ea typeface="+mj-ea"/>
              </a:rPr>
              <a:t>・</a:t>
            </a:r>
            <a:r>
              <a:rPr lang="en-US" altLang="ja-JP" sz="1500" dirty="0" smtClean="0">
                <a:latin typeface="+mj-ea"/>
                <a:ea typeface="+mj-ea"/>
              </a:rPr>
              <a:t>LBM</a:t>
            </a:r>
            <a:r>
              <a:rPr lang="ja-JP" altLang="en-US" sz="1500" dirty="0" smtClean="0">
                <a:latin typeface="+mj-ea"/>
                <a:ea typeface="+mj-ea"/>
              </a:rPr>
              <a:t>で用いる</a:t>
            </a:r>
            <a:r>
              <a:rPr lang="ja-JP" altLang="en-US" sz="1500" dirty="0" smtClean="0">
                <a:solidFill>
                  <a:srgbClr val="FF0000"/>
                </a:solidFill>
                <a:latin typeface="+mj-ea"/>
                <a:ea typeface="+mj-ea"/>
              </a:rPr>
              <a:t>散乱関数を改良</a:t>
            </a:r>
          </a:p>
        </p:txBody>
      </p:sp>
      <p:sp>
        <p:nvSpPr>
          <p:cNvPr id="51" name="テキスト ボックス 50"/>
          <p:cNvSpPr txBox="1"/>
          <p:nvPr/>
        </p:nvSpPr>
        <p:spPr>
          <a:xfrm>
            <a:off x="4572000" y="5943600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800" dirty="0" smtClean="0"/>
              <a:t>人間</a:t>
            </a:r>
            <a:r>
              <a:rPr lang="ja-JP" altLang="en-US" sz="1800" dirty="0"/>
              <a:t>の</a:t>
            </a:r>
            <a:r>
              <a:rPr kumimoji="1" lang="ja-JP" altLang="en-US" sz="1800" dirty="0" smtClean="0"/>
              <a:t>鼻腔内部</a:t>
            </a:r>
            <a:endParaRPr kumimoji="1" lang="ja-JP" altLang="en-US" sz="1800" dirty="0"/>
          </a:p>
        </p:txBody>
      </p:sp>
      <p:pic>
        <p:nvPicPr>
          <p:cNvPr id="20" name="図 19" descr="a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7999" y="1676400"/>
            <a:ext cx="2738005" cy="2362200"/>
          </a:xfrm>
          <a:prstGeom prst="rect">
            <a:avLst/>
          </a:prstGeom>
        </p:spPr>
      </p:pic>
      <p:pic>
        <p:nvPicPr>
          <p:cNvPr id="21" name="図 20" descr="a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2600" y="5562600"/>
            <a:ext cx="2700528" cy="1072896"/>
          </a:xfrm>
          <a:prstGeom prst="rect">
            <a:avLst/>
          </a:prstGeom>
        </p:spPr>
      </p:pic>
    </p:spTree>
  </p:cSld>
  <p:clrMapOvr>
    <a:masterClrMapping/>
  </p:clrMapOvr>
  <p:transition>
    <p:blinds dir="vert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新しいプレゼンテーション">
  <a:themeElements>
    <a:clrScheme name="新しいプレゼンテーション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新しいプレゼンテーション">
      <a:majorFont>
        <a:latin typeface="Arial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ja-JP" alt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12" charset="0"/>
            <a:ea typeface="ＭＳ Ｐゴシック" pitchFamily="-112" charset="-128"/>
            <a:cs typeface="ＭＳ Ｐゴシック" pitchFamily="-112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ja-JP" alt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12" charset="0"/>
            <a:ea typeface="ＭＳ Ｐゴシック" pitchFamily="-112" charset="-128"/>
            <a:cs typeface="ＭＳ Ｐゴシック" pitchFamily="-112" charset="-128"/>
          </a:defRPr>
        </a:defPPr>
      </a:lstStyle>
    </a:lnDef>
  </a:objectDefaults>
  <a:extraClrSchemeLst>
    <a:extraClrScheme>
      <a:clrScheme name="新しいプレゼンテーション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新しいプレゼンテーション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新しいプレゼンテーション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新しいプレゼンテーション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新しいプレゼンテーション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新しいプレゼンテーション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新しいプレゼンテーション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新しいプレゼンテーション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新しいプレゼンテーション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新しいプレゼンテーション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新しいプレゼンテーション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新しいプレゼンテーション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テーマ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テーマ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2526</TotalTime>
  <Words>1958</Words>
  <Application>Microsoft PowerPoint</Application>
  <PresentationFormat>A4 210x297 mm</PresentationFormat>
  <Paragraphs>245</Paragraphs>
  <Slides>12</Slides>
  <Notes>12</Notes>
  <HiddenSlides>0</HiddenSlides>
  <MMClips>0</MMClips>
  <ScaleCrop>false</ScaleCrop>
  <HeadingPairs>
    <vt:vector size="6" baseType="variant">
      <vt:variant>
        <vt:lpstr>デザイン テンプレート</vt:lpstr>
      </vt:variant>
      <vt:variant>
        <vt:i4>1</vt:i4>
      </vt:variant>
      <vt:variant>
        <vt:lpstr>埋め込まれた OLE サーバー</vt:lpstr>
      </vt:variant>
      <vt:variant>
        <vt:i4>1</vt:i4>
      </vt:variant>
      <vt:variant>
        <vt:lpstr>スライド タイトル</vt:lpstr>
      </vt:variant>
      <vt:variant>
        <vt:i4>12</vt:i4>
      </vt:variant>
    </vt:vector>
  </HeadingPairs>
  <TitlesOfParts>
    <vt:vector size="14" baseType="lpstr">
      <vt:lpstr>新しいプレゼンテーション</vt:lpstr>
      <vt:lpstr>文書</vt:lpstr>
      <vt:lpstr>ナノ・メゾ・マイクロの 複雑固液界面の大規模数値解析</vt:lpstr>
      <vt:lpstr>現実の材料にみる多階層物理の連携: 先進的な機能材料</vt:lpstr>
      <vt:lpstr>多階層スケール： 電子，分子，連続構造体，流体, …</vt:lpstr>
      <vt:lpstr>ハイブリッド量子-古典シミュレーション法</vt:lpstr>
      <vt:lpstr>ハイブリッド粗視化粒子-古典原子シミュレーション</vt:lpstr>
      <vt:lpstr>ハイブリッド固体-流体シミュレーション (1)</vt:lpstr>
      <vt:lpstr>ハイブリッド流体-固体シミュレーション (2)</vt:lpstr>
      <vt:lpstr>より複雑な固体-流体境界問題への適用に向けて</vt:lpstr>
      <vt:lpstr>より複雑な固体-流体境界問題への適用に向けて</vt:lpstr>
      <vt:lpstr>グリッド計算への展開，社会的位置づけ</vt:lpstr>
      <vt:lpstr>大規模グリッド上でのハイブリッド量子-古典シミュレーション例</vt:lpstr>
      <vt:lpstr>現状のまとめ</vt:lpstr>
    </vt:vector>
  </TitlesOfParts>
  <Company>Ogata Shuji</Company>
  <LinksUpToDate>false</LinksUpToDate>
  <SharedDoc>false</SharedDoc>
  <HyperlinksChanged>false</HyperlinksChanged>
  <AppVersion>12.0257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ナノ・メゾ・マイクロの複雑固液界面の大規模数値解析</dc:title>
  <dc:creator>Ogata Shuji</dc:creator>
  <cp:lastModifiedBy>Shuji Ogata</cp:lastModifiedBy>
  <cp:revision>127</cp:revision>
  <cp:lastPrinted>2007-10-09T15:26:25Z</cp:lastPrinted>
  <dcterms:created xsi:type="dcterms:W3CDTF">2008-07-30T13:49:21Z</dcterms:created>
  <dcterms:modified xsi:type="dcterms:W3CDTF">2008-07-30T13:52:45Z</dcterms:modified>
</cp:coreProperties>
</file>